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33"/>
  </p:notesMasterIdLst>
  <p:sldIdLst>
    <p:sldId id="257" r:id="rId8"/>
    <p:sldId id="258" r:id="rId9"/>
    <p:sldId id="259" r:id="rId10"/>
    <p:sldId id="260" r:id="rId11"/>
    <p:sldId id="261" r:id="rId12"/>
    <p:sldId id="262" r:id="rId13"/>
    <p:sldId id="277" r:id="rId14"/>
    <p:sldId id="278" r:id="rId15"/>
    <p:sldId id="279" r:id="rId16"/>
    <p:sldId id="263" r:id="rId17"/>
    <p:sldId id="264" r:id="rId18"/>
    <p:sldId id="265" r:id="rId19"/>
    <p:sldId id="266" r:id="rId20"/>
    <p:sldId id="267" r:id="rId21"/>
    <p:sldId id="268" r:id="rId22"/>
    <p:sldId id="269" r:id="rId23"/>
    <p:sldId id="270" r:id="rId24"/>
    <p:sldId id="271" r:id="rId25"/>
    <p:sldId id="272" r:id="rId26"/>
    <p:sldId id="273" r:id="rId27"/>
    <p:sldId id="280" r:id="rId28"/>
    <p:sldId id="282" r:id="rId29"/>
    <p:sldId id="281"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364" autoAdjust="0"/>
  </p:normalViewPr>
  <p:slideViewPr>
    <p:cSldViewPr>
      <p:cViewPr varScale="1">
        <p:scale>
          <a:sx n="57" d="100"/>
          <a:sy n="57" d="100"/>
        </p:scale>
        <p:origin x="-3128"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customXml" Target="../customXml/item5.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9" Type="http://schemas.openxmlformats.org/officeDocument/2006/relationships/slide" Target="slides/slide2.xml"/><Relationship Id="rId6" Type="http://schemas.openxmlformats.org/officeDocument/2006/relationships/customXml" Target="../customXml/item6.xml"/><Relationship Id="rId7" Type="http://schemas.openxmlformats.org/officeDocument/2006/relationships/slideMaster" Target="slideMasters/slideMaster1.xml"/><Relationship Id="rId8" Type="http://schemas.openxmlformats.org/officeDocument/2006/relationships/slide" Target="slides/slide1.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9833AC-B02D-4E12-943B-B40A89344368}" type="datetimeFigureOut">
              <a:rPr lang="en-US" smtClean="0"/>
              <a:t>3/17/14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D4FBAB-6FB8-4E9E-940B-88E1796D3E32}" type="slidenum">
              <a:rPr lang="en-US" smtClean="0"/>
              <a:t>‹#›</a:t>
            </a:fld>
            <a:endParaRPr lang="en-US"/>
          </a:p>
        </p:txBody>
      </p:sp>
    </p:spTree>
    <p:extLst>
      <p:ext uri="{BB962C8B-B14F-4D97-AF65-F5344CB8AC3E}">
        <p14:creationId xmlns:p14="http://schemas.microsoft.com/office/powerpoint/2010/main" val="3037176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xfrm>
            <a:off x="453998" y="4197885"/>
            <a:ext cx="6024380" cy="4713852"/>
          </a:xfrm>
          <a:noFill/>
        </p:spPr>
        <p:txBody>
          <a:bodyPr wrap="square" numCol="1" anchor="t" anchorCtr="0" compatLnSpc="1">
            <a:prstTxWarp prst="textNoShape">
              <a:avLst/>
            </a:prstTxWarp>
          </a:bodyPr>
          <a:lstStyle/>
          <a:p>
            <a:r>
              <a:rPr lang="en-US" dirty="0" smtClean="0">
                <a:ea typeface="ＭＳ Ｐゴシック" pitchFamily="34" charset="-128"/>
              </a:rPr>
              <a:t>The new evaluation system will affect EVERY member.  We have an opportunity here to use this as a positive tool to build relationships amongst each other and with administration.  Remember your administrator’s evaluation to very closely linked to yours so your success is also his/her success.  Administrators will be invested in providing staff members facing challenges with the much needed guidance and support to evidence success.</a:t>
            </a:r>
          </a:p>
          <a:p>
            <a:endParaRPr lang="en-US" dirty="0" smtClean="0">
              <a:ea typeface="ＭＳ Ｐゴシック" pitchFamily="34" charset="-128"/>
            </a:endParaRPr>
          </a:p>
          <a:p>
            <a:r>
              <a:rPr lang="en-US" dirty="0" smtClean="0">
                <a:ea typeface="ＭＳ Ｐゴシック" pitchFamily="34" charset="-128"/>
              </a:rPr>
              <a:t>We must be sure administrators do not use TEACHNJ and/or this new evaluation process as tool to threaten and/or manipulate our colleagues.</a:t>
            </a:r>
          </a:p>
          <a:p>
            <a:endParaRPr lang="en-US" dirty="0" smtClean="0">
              <a:ea typeface="ＭＳ Ｐゴシック" pitchFamily="34" charset="-128"/>
            </a:endParaRPr>
          </a:p>
          <a:p>
            <a:r>
              <a:rPr lang="en-US" dirty="0" smtClean="0">
                <a:ea typeface="ＭＳ Ｐゴシック" pitchFamily="34" charset="-128"/>
              </a:rPr>
              <a:t>Be sure to use the </a:t>
            </a:r>
            <a:r>
              <a:rPr lang="en-US" b="1" dirty="0" smtClean="0">
                <a:ea typeface="ＭＳ Ｐゴシック" pitchFamily="34" charset="-128"/>
              </a:rPr>
              <a:t>NJEA Resource Guide on Teacher Evaluation.</a:t>
            </a:r>
            <a:endParaRPr lang="en-US" dirty="0" smtClean="0">
              <a:ea typeface="ＭＳ Ｐゴシック" pitchFamily="34" charset="-128"/>
            </a:endParaRPr>
          </a:p>
          <a:p>
            <a:pPr eaLnBrk="1" hangingPunct="1">
              <a:spcBef>
                <a:spcPct val="0"/>
              </a:spcBef>
            </a:pPr>
            <a:endParaRPr lang="en-US" dirty="0" smtClean="0"/>
          </a:p>
        </p:txBody>
      </p:sp>
      <p:sp>
        <p:nvSpPr>
          <p:cNvPr id="20484" name="Slide Number Placeholder 3"/>
          <p:cNvSpPr>
            <a:spLocks noGrp="1"/>
          </p:cNvSpPr>
          <p:nvPr>
            <p:ph type="sldNum" sz="quarter" idx="5"/>
          </p:nvPr>
        </p:nvSpPr>
        <p:spPr bwMode="auto">
          <a:xfrm>
            <a:off x="3884548" y="8911737"/>
            <a:ext cx="2971903" cy="230704"/>
          </a:xfrm>
          <a:ln>
            <a:miter lim="800000"/>
            <a:headEnd/>
            <a:tailEnd/>
          </a:ln>
        </p:spPr>
        <p:txBody>
          <a:bodyPr wrap="square" numCol="1" anchorCtr="0" compatLnSpc="1">
            <a:prstTxWarp prst="textNoShape">
              <a:avLst/>
            </a:prstTxWarp>
          </a:bodyPr>
          <a:lstStyle/>
          <a:p>
            <a:pPr fontAlgn="base">
              <a:spcBef>
                <a:spcPct val="0"/>
              </a:spcBef>
              <a:spcAft>
                <a:spcPct val="0"/>
              </a:spcAft>
              <a:defRPr/>
            </a:pPr>
            <a:fld id="{D2362BD6-6182-48D3-829A-9443AF0C9E4B}" type="slidenum">
              <a:rPr lang="en-US" smtClean="0"/>
              <a:pPr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fld id="{ACDF69B3-821E-4FD8-B489-A3E7641AC7CE}" type="slidenum">
              <a:rPr lang="en-US" smtClean="0"/>
              <a:pPr/>
              <a:t>2</a:t>
            </a:fld>
            <a:endParaRPr lang="en-US" smtClean="0"/>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A visitation to an assigned work station:</a:t>
            </a:r>
          </a:p>
          <a:p>
            <a:pPr lvl="1" eaLnBrk="1" hangingPunct="1">
              <a:spcBef>
                <a:spcPct val="0"/>
              </a:spcBef>
            </a:pPr>
            <a:endParaRPr lang="en-US" smtClean="0">
              <a:ea typeface="ＭＳ Ｐゴシック" pitchFamily="34" charset="-128"/>
            </a:endParaRPr>
          </a:p>
          <a:p>
            <a:pPr eaLnBrk="1" hangingPunct="1">
              <a:spcBef>
                <a:spcPct val="0"/>
              </a:spcBef>
              <a:buFontTx/>
              <a:buChar char="•"/>
            </a:pPr>
            <a:r>
              <a:rPr lang="en-US" b="1" smtClean="0">
                <a:ea typeface="ＭＳ Ｐゴシック" pitchFamily="34" charset="-128"/>
              </a:rPr>
              <a:t>By a certified supervisor employed</a:t>
            </a:r>
            <a:r>
              <a:rPr lang="en-US" smtClean="0">
                <a:ea typeface="ＭＳ Ｐゴシック" pitchFamily="34" charset="-128"/>
              </a:rPr>
              <a:t> by the local school district board of education.</a:t>
            </a:r>
          </a:p>
          <a:p>
            <a:pPr lvl="1" eaLnBrk="1" hangingPunct="1">
              <a:spcBef>
                <a:spcPct val="0"/>
              </a:spcBef>
            </a:pPr>
            <a:endParaRPr lang="en-US" smtClean="0">
              <a:ea typeface="ＭＳ Ｐゴシック" pitchFamily="34" charset="-128"/>
            </a:endParaRPr>
          </a:p>
          <a:p>
            <a:pPr eaLnBrk="1" hangingPunct="1">
              <a:spcBef>
                <a:spcPct val="0"/>
              </a:spcBef>
              <a:buFontTx/>
              <a:buChar char="•"/>
            </a:pPr>
            <a:r>
              <a:rPr lang="en-US" smtClean="0">
                <a:ea typeface="ＭＳ Ｐゴシック" pitchFamily="34" charset="-128"/>
              </a:rPr>
              <a:t>Purpose - </a:t>
            </a:r>
            <a:r>
              <a:rPr lang="en-US" b="1" smtClean="0">
                <a:ea typeface="ＭＳ Ｐゴシック" pitchFamily="34" charset="-128"/>
              </a:rPr>
              <a:t>formally collect data</a:t>
            </a:r>
            <a:r>
              <a:rPr lang="en-US" smtClean="0">
                <a:ea typeface="ＭＳ Ｐゴシック" pitchFamily="34" charset="-128"/>
              </a:rPr>
              <a:t> on the performance of a teaching staff member</a:t>
            </a:r>
            <a:r>
              <a:rPr lang="ja-JP" altLang="en-US" smtClean="0">
                <a:ea typeface="ＭＳ Ｐゴシック" pitchFamily="34" charset="-128"/>
              </a:rPr>
              <a:t>’</a:t>
            </a:r>
            <a:r>
              <a:rPr lang="en-US" altLang="ja-JP" smtClean="0">
                <a:ea typeface="ＭＳ Ｐゴシック" pitchFamily="34" charset="-128"/>
              </a:rPr>
              <a:t>s assigned duties and responsibilities.  </a:t>
            </a:r>
          </a:p>
          <a:p>
            <a:pPr eaLnBrk="1" hangingPunct="1">
              <a:spcBef>
                <a:spcPct val="0"/>
              </a:spcBef>
              <a:buFontTx/>
              <a:buChar char="•"/>
            </a:pPr>
            <a:endParaRPr lang="en-US" smtClean="0">
              <a:ea typeface="ＭＳ Ｐゴシック" pitchFamily="34" charset="-128"/>
            </a:endParaRPr>
          </a:p>
          <a:p>
            <a:pPr eaLnBrk="1" hangingPunct="1">
              <a:spcBef>
                <a:spcPct val="0"/>
              </a:spcBef>
              <a:buFontTx/>
              <a:buChar char="•"/>
            </a:pPr>
            <a:r>
              <a:rPr lang="en-US" smtClean="0">
                <a:ea typeface="ＭＳ Ｐゴシック" pitchFamily="34" charset="-128"/>
              </a:rPr>
              <a:t>Followed by an observation conference(s) between the supervisor and the teaching staff member.</a:t>
            </a:r>
          </a:p>
          <a:p>
            <a:pPr eaLnBrk="1" hangingPunct="1">
              <a:spcBef>
                <a:spcPct val="0"/>
              </a:spcBef>
              <a:buFontTx/>
              <a:buChar char="•"/>
            </a:pPr>
            <a:endParaRPr lang="en-US" sz="100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ea typeface="ＭＳ Ｐゴシック" pitchFamily="34" charset="-128"/>
              </a:rPr>
              <a:t>The NJ Department of Education has determined the time of long and short observations.</a:t>
            </a:r>
          </a:p>
          <a:p>
            <a:endParaRPr lang="en-US" smtClean="0">
              <a:ea typeface="ＭＳ Ｐゴシック" pitchFamily="34" charset="-128"/>
            </a:endParaRPr>
          </a:p>
          <a:p>
            <a:r>
              <a:rPr lang="en-US" b="1" smtClean="0">
                <a:ea typeface="ＭＳ Ｐゴシック" pitchFamily="34" charset="-128"/>
              </a:rPr>
              <a:t>NJEA Recommends:  </a:t>
            </a:r>
            <a:r>
              <a:rPr lang="en-US" smtClean="0">
                <a:ea typeface="ＭＳ Ｐゴシック" pitchFamily="34" charset="-128"/>
              </a:rPr>
              <a:t>negotiating longer periods of time, equal to an instructional period but at no time less than 45 minutes.</a:t>
            </a:r>
          </a:p>
        </p:txBody>
      </p:sp>
      <p:sp>
        <p:nvSpPr>
          <p:cNvPr id="25604" name="Slide Number Placeholder 3"/>
          <p:cNvSpPr>
            <a:spLocks noGrp="1"/>
          </p:cNvSpPr>
          <p:nvPr>
            <p:ph type="sldNum" sz="quarter" idx="5"/>
          </p:nvPr>
        </p:nvSpPr>
        <p:spPr bwMode="auto">
          <a:noFill/>
          <a:ln>
            <a:miter lim="800000"/>
            <a:headEnd/>
            <a:tailEnd/>
          </a:ln>
        </p:spPr>
        <p:txBody>
          <a:bodyPr/>
          <a:lstStyle/>
          <a:p>
            <a:fld id="{E1CCCC36-B75F-4A12-909A-0AECDADDC4AF}"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ea typeface="ＭＳ Ｐゴシック" pitchFamily="34" charset="-128"/>
              </a:rPr>
              <a:t>Announced is preceded by a pre-conference (7 days) and followed by a post-conference within 15 days.</a:t>
            </a:r>
          </a:p>
          <a:p>
            <a:endParaRPr lang="en-US" smtClean="0">
              <a:ea typeface="ＭＳ Ｐゴシック" pitchFamily="34" charset="-128"/>
            </a:endParaRPr>
          </a:p>
          <a:p>
            <a:r>
              <a:rPr lang="en-US" smtClean="0">
                <a:ea typeface="ＭＳ Ｐゴシック" pitchFamily="34" charset="-128"/>
              </a:rPr>
              <a:t>Unannounced is followed by a post-conference within 15 days.</a:t>
            </a:r>
          </a:p>
          <a:p>
            <a:endParaRPr lang="en-US" smtClean="0">
              <a:ea typeface="ＭＳ Ｐゴシック" pitchFamily="34" charset="-128"/>
            </a:endParaRPr>
          </a:p>
          <a:p>
            <a:r>
              <a:rPr lang="en-US" smtClean="0">
                <a:ea typeface="ＭＳ Ｐゴシック" pitchFamily="34" charset="-128"/>
              </a:rPr>
              <a:t>A co-observation shall count as one required observation under N.J.A.C. 6A:10-4.4.</a:t>
            </a:r>
          </a:p>
          <a:p>
            <a:endParaRPr lang="en-US" smtClean="0">
              <a:ea typeface="ＭＳ Ｐゴシック" pitchFamily="34" charset="-128"/>
            </a:endParaRPr>
          </a:p>
        </p:txBody>
      </p:sp>
      <p:sp>
        <p:nvSpPr>
          <p:cNvPr id="26628" name="Slide Number Placeholder 3"/>
          <p:cNvSpPr>
            <a:spLocks noGrp="1"/>
          </p:cNvSpPr>
          <p:nvPr>
            <p:ph type="sldNum" sz="quarter" idx="5"/>
          </p:nvPr>
        </p:nvSpPr>
        <p:spPr bwMode="auto">
          <a:noFill/>
          <a:ln>
            <a:miter lim="800000"/>
            <a:headEnd/>
            <a:tailEnd/>
          </a:ln>
        </p:spPr>
        <p:txBody>
          <a:bodyPr/>
          <a:lstStyle/>
          <a:p>
            <a:fld id="{42471AA0-B35A-468D-93BA-30BC20EFB807}"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ea typeface="ＭＳ Ｐゴシック" pitchFamily="34" charset="-128"/>
              </a:rPr>
              <a:t>This is a slide from the NJDOE.  It is their visual depiction of the code. </a:t>
            </a:r>
          </a:p>
          <a:p>
            <a:endParaRPr lang="en-US" smtClean="0">
              <a:ea typeface="ＭＳ Ｐゴシック" pitchFamily="34" charset="-128"/>
            </a:endParaRPr>
          </a:p>
          <a:p>
            <a:r>
              <a:rPr lang="en-US" smtClean="0">
                <a:ea typeface="ＭＳ Ｐゴシック" pitchFamily="34" charset="-128"/>
              </a:rPr>
              <a:t>Note: ALL observations are followed by a post-conference by regulation.  ONLY announced observations are preceded by a pre-conference.</a:t>
            </a:r>
          </a:p>
        </p:txBody>
      </p:sp>
      <p:sp>
        <p:nvSpPr>
          <p:cNvPr id="27652" name="Slide Number Placeholder 3"/>
          <p:cNvSpPr>
            <a:spLocks noGrp="1"/>
          </p:cNvSpPr>
          <p:nvPr>
            <p:ph type="sldNum" sz="quarter" idx="5"/>
          </p:nvPr>
        </p:nvSpPr>
        <p:spPr bwMode="auto">
          <a:noFill/>
          <a:ln>
            <a:miter lim="800000"/>
            <a:headEnd/>
            <a:tailEnd/>
          </a:ln>
        </p:spPr>
        <p:txBody>
          <a:bodyPr/>
          <a:lstStyle/>
          <a:p>
            <a:fld id="{0DD88404-C60C-4202-89E3-F7951362234E}"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Pre-conference must precede actual observation (face-to-face).  </a:t>
            </a:r>
          </a:p>
          <a:p>
            <a:pPr eaLnBrk="1" hangingPunct="1">
              <a:spcBef>
                <a:spcPct val="0"/>
              </a:spcBef>
            </a:pPr>
            <a:endParaRPr lang="en-US" smtClean="0">
              <a:ea typeface="ＭＳ Ｐゴシック" pitchFamily="34" charset="-128"/>
            </a:endParaRPr>
          </a:p>
          <a:p>
            <a:pPr eaLnBrk="1" hangingPunct="1">
              <a:spcBef>
                <a:spcPct val="0"/>
              </a:spcBef>
            </a:pPr>
            <a:r>
              <a:rPr lang="en-US" smtClean="0">
                <a:ea typeface="ＭＳ Ｐゴシック" pitchFamily="34" charset="-128"/>
              </a:rPr>
              <a:t>Could include:</a:t>
            </a:r>
          </a:p>
          <a:p>
            <a:pPr lvl="1" eaLnBrk="1" hangingPunct="1">
              <a:spcBef>
                <a:spcPct val="0"/>
              </a:spcBef>
              <a:buFontTx/>
              <a:buChar char="•"/>
            </a:pPr>
            <a:r>
              <a:rPr lang="en-US" smtClean="0">
                <a:ea typeface="ＭＳ Ｐゴシック" pitchFamily="34" charset="-128"/>
              </a:rPr>
              <a:t>Review the preconference format for your evaluation instrument</a:t>
            </a:r>
          </a:p>
          <a:p>
            <a:pPr lvl="1" eaLnBrk="1" hangingPunct="1">
              <a:spcBef>
                <a:spcPct val="0"/>
              </a:spcBef>
            </a:pPr>
            <a:endParaRPr lang="en-US" smtClean="0">
              <a:ea typeface="ＭＳ Ｐゴシック" pitchFamily="34" charset="-128"/>
            </a:endParaRPr>
          </a:p>
          <a:p>
            <a:pPr lvl="1" eaLnBrk="1" hangingPunct="1">
              <a:spcBef>
                <a:spcPct val="0"/>
              </a:spcBef>
              <a:buFontTx/>
              <a:buChar char="•"/>
            </a:pPr>
            <a:r>
              <a:rPr lang="en-US" smtClean="0">
                <a:ea typeface="ＭＳ Ｐゴシック" pitchFamily="34" charset="-128"/>
              </a:rPr>
              <a:t>Discuss what the supervisor will see regarding class composition.  Refer to the demographic data your have in your “Resource Guide”: how many ESL students, inclusion students, mainstreamed students, etc. Point out special issues about individual students.</a:t>
            </a:r>
          </a:p>
          <a:p>
            <a:pPr lvl="1" eaLnBrk="1" hangingPunct="1">
              <a:spcBef>
                <a:spcPct val="0"/>
              </a:spcBef>
              <a:buFontTx/>
              <a:buChar char="•"/>
            </a:pPr>
            <a:endParaRPr lang="en-US" smtClean="0">
              <a:ea typeface="ＭＳ Ｐゴシック" pitchFamily="34" charset="-128"/>
            </a:endParaRPr>
          </a:p>
          <a:p>
            <a:pPr lvl="1" eaLnBrk="1" hangingPunct="1">
              <a:spcBef>
                <a:spcPct val="0"/>
              </a:spcBef>
              <a:buFontTx/>
              <a:buChar char="•"/>
            </a:pPr>
            <a:r>
              <a:rPr lang="en-US" smtClean="0">
                <a:ea typeface="ＭＳ Ｐゴシック" pitchFamily="34" charset="-128"/>
              </a:rPr>
              <a:t>Discuss the lesson.  Be knowledgeable about how the lesson correlates to the Common Core State Standards and/or NJ Core Curriculum Content Standards.  Discuss how you will assess acquisition of knowledge for all students.</a:t>
            </a:r>
          </a:p>
          <a:p>
            <a:pPr lvl="1" eaLnBrk="1" hangingPunct="1">
              <a:spcBef>
                <a:spcPct val="0"/>
              </a:spcBef>
            </a:pPr>
            <a:endParaRPr lang="en-US" smtClean="0">
              <a:ea typeface="ＭＳ Ｐゴシック" pitchFamily="34" charset="-128"/>
            </a:endParaRPr>
          </a:p>
          <a:p>
            <a:pPr lvl="1" eaLnBrk="1" hangingPunct="1">
              <a:spcBef>
                <a:spcPct val="0"/>
              </a:spcBef>
              <a:buFontTx/>
              <a:buChar char="•"/>
            </a:pPr>
            <a:r>
              <a:rPr lang="en-US" smtClean="0">
                <a:ea typeface="ＭＳ Ｐゴシック" pitchFamily="34" charset="-128"/>
              </a:rPr>
              <a:t>Talk about other issues that raise concerns for you.</a:t>
            </a:r>
          </a:p>
          <a:p>
            <a:pPr lvl="1" eaLnBrk="1" hangingPunct="1">
              <a:spcBef>
                <a:spcPct val="0"/>
              </a:spcBef>
              <a:buFontTx/>
              <a:buChar char="•"/>
            </a:pPr>
            <a:endParaRPr lang="en-US" smtClean="0">
              <a:ea typeface="ＭＳ Ｐゴシック" pitchFamily="34" charset="-128"/>
            </a:endParaRPr>
          </a:p>
          <a:p>
            <a:pPr lvl="1" eaLnBrk="1" hangingPunct="1">
              <a:spcBef>
                <a:spcPct val="0"/>
              </a:spcBef>
              <a:buFontTx/>
              <a:buChar char="•"/>
            </a:pPr>
            <a:r>
              <a:rPr lang="en-US" smtClean="0">
                <a:ea typeface="ＭＳ Ｐゴシック" pitchFamily="34" charset="-128"/>
              </a:rPr>
              <a:t>NOW discover what the supervisor is looking for during the observation.  What is important to him/her?  What is his/her definition of effective teaching?  How is that evidenced in the classroom?  What areas of the evaluation model are most important to him/her?</a:t>
            </a:r>
          </a:p>
          <a:p>
            <a:pPr lvl="1" eaLnBrk="1" hangingPunct="1">
              <a:spcBef>
                <a:spcPct val="0"/>
              </a:spcBef>
              <a:buFontTx/>
              <a:buChar char="•"/>
            </a:pPr>
            <a:endParaRPr lang="en-US" smtClean="0">
              <a:ea typeface="ＭＳ Ｐゴシック" pitchFamily="34" charset="-128"/>
            </a:endParaRPr>
          </a:p>
          <a:p>
            <a:endParaRPr lang="en-US" smtClean="0">
              <a:ea typeface="ＭＳ Ｐゴシック" pitchFamily="34"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F829FDA7-C274-4630-B7E5-22445992256D}"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F829FDA7-C274-4630-B7E5-22445992256D}"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F829FDA7-C274-4630-B7E5-22445992256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F829FDA7-C274-4630-B7E5-22445992256D}"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eaLnBrk="1" hangingPunct="1">
              <a:defRPr/>
            </a:pPr>
            <a:r>
              <a:rPr lang="en-US" dirty="0" smtClean="0">
                <a:ea typeface="ＭＳ Ｐゴシック" pitchFamily="34" charset="-128"/>
              </a:rPr>
              <a:t>Take evidence of what happened after the observed lesson</a:t>
            </a:r>
          </a:p>
          <a:p>
            <a:pPr eaLnBrk="1" hangingPunct="1">
              <a:defRPr/>
            </a:pPr>
            <a:r>
              <a:rPr lang="en-US" dirty="0" smtClean="0">
                <a:ea typeface="ＭＳ Ｐゴシック" pitchFamily="34" charset="-128"/>
              </a:rPr>
              <a:t>Be prepared to discuss factors that the observer may not know</a:t>
            </a:r>
          </a:p>
          <a:p>
            <a:pPr eaLnBrk="1" hangingPunct="1">
              <a:defRPr/>
            </a:pPr>
            <a:r>
              <a:rPr lang="en-US" dirty="0" smtClean="0">
                <a:ea typeface="ＭＳ Ｐゴシック" pitchFamily="34" charset="-128"/>
              </a:rPr>
              <a:t>Brag about successes that may not have been observed</a:t>
            </a:r>
          </a:p>
          <a:p>
            <a:pPr eaLnBrk="1" hangingPunct="1">
              <a:defRPr/>
            </a:pPr>
            <a:r>
              <a:rPr lang="en-US" dirty="0" smtClean="0">
                <a:ea typeface="ＭＳ Ｐゴシック" pitchFamily="34" charset="-128"/>
              </a:rPr>
              <a:t>Discuss concerns and/or needs not being addressed</a:t>
            </a:r>
          </a:p>
          <a:p>
            <a:pPr eaLnBrk="1" hangingPunct="1">
              <a:spcBef>
                <a:spcPct val="0"/>
              </a:spcBef>
              <a:buFontTx/>
              <a:buChar char="•"/>
              <a:defRPr/>
            </a:pPr>
            <a:endParaRPr lang="en-US" dirty="0" smtClean="0">
              <a:ea typeface="ＭＳ Ｐゴシック" pitchFamily="34" charset="-128"/>
            </a:endParaRP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Be prepared to advocate for your strengths as a professional!</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Should be face-to-face – insist on a meeting.</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Be ready with tests results, samples of completed work, or other evidence of the lesson</a:t>
            </a:r>
            <a:r>
              <a:rPr lang="ja-JP" altLang="en-US" dirty="0" smtClean="0">
                <a:ea typeface="ＭＳ Ｐゴシック" pitchFamily="34" charset="-128"/>
              </a:rPr>
              <a:t>’</a:t>
            </a:r>
            <a:r>
              <a:rPr lang="en-US" altLang="ja-JP" dirty="0" smtClean="0">
                <a:ea typeface="ＭＳ Ｐゴシック" pitchFamily="34" charset="-128"/>
              </a:rPr>
              <a:t>s success.</a:t>
            </a:r>
          </a:p>
          <a:p>
            <a:pPr eaLnBrk="1" hangingPunct="1">
              <a:spcBef>
                <a:spcPct val="0"/>
              </a:spcBef>
              <a:defRPr/>
            </a:pPr>
            <a:endParaRPr lang="en-US" altLang="ja-JP" dirty="0" smtClean="0">
              <a:ea typeface="ＭＳ Ｐゴシック" pitchFamily="34" charset="-128"/>
            </a:endParaRPr>
          </a:p>
          <a:p>
            <a:pPr eaLnBrk="1" hangingPunct="1">
              <a:spcBef>
                <a:spcPct val="0"/>
              </a:spcBef>
              <a:defRPr/>
            </a:pPr>
            <a:r>
              <a:rPr lang="en-US" dirty="0" smtClean="0">
                <a:ea typeface="ＭＳ Ｐゴシック" pitchFamily="34" charset="-128"/>
              </a:rPr>
              <a:t>If the lesson </a:t>
            </a:r>
            <a:r>
              <a:rPr lang="ja-JP" altLang="en-US" dirty="0" smtClean="0">
                <a:ea typeface="ＭＳ Ｐゴシック" pitchFamily="34" charset="-128"/>
              </a:rPr>
              <a:t>“</a:t>
            </a:r>
            <a:r>
              <a:rPr lang="en-US" altLang="ja-JP" dirty="0" smtClean="0">
                <a:ea typeface="ＭＳ Ｐゴシック" pitchFamily="34" charset="-128"/>
              </a:rPr>
              <a:t>bombed</a:t>
            </a:r>
            <a:r>
              <a:rPr lang="ja-JP" altLang="en-US" dirty="0" smtClean="0">
                <a:ea typeface="ＭＳ Ｐゴシック" pitchFamily="34" charset="-128"/>
              </a:rPr>
              <a:t>”</a:t>
            </a:r>
            <a:r>
              <a:rPr lang="en-US" altLang="ja-JP" dirty="0" smtClean="0">
                <a:ea typeface="ＭＳ Ｐゴシック" pitchFamily="34" charset="-128"/>
              </a:rPr>
              <a:t> be prepared to discuss how you followed up. (re-taught the lesson, offered extra help, etc.)</a:t>
            </a:r>
          </a:p>
          <a:p>
            <a:pPr eaLnBrk="1" hangingPunct="1">
              <a:spcBef>
                <a:spcPct val="0"/>
              </a:spcBef>
              <a:defRPr/>
            </a:pPr>
            <a:endParaRPr lang="en-US" altLang="ja-JP" dirty="0" smtClean="0">
              <a:ea typeface="ＭＳ Ｐゴシック" pitchFamily="34" charset="-128"/>
            </a:endParaRPr>
          </a:p>
          <a:p>
            <a:pPr eaLnBrk="1" hangingPunct="1">
              <a:spcBef>
                <a:spcPct val="0"/>
              </a:spcBef>
              <a:defRPr/>
            </a:pPr>
            <a:r>
              <a:rPr lang="en-US" dirty="0" smtClean="0">
                <a:ea typeface="ＭＳ Ｐゴシック" pitchFamily="34" charset="-128"/>
              </a:rPr>
              <a:t>Use the conference to discuss good things happening as well as concerns you have regarding your students.</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Bring a list of any questions and requests for support you may have for the evaluator.</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Remember that you have more information about your students than what was observed.</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Be prepared to bring other evidence of your success – other than the lesson.</a:t>
            </a:r>
          </a:p>
          <a:p>
            <a:pPr>
              <a:defRPr/>
            </a:pPr>
            <a:endParaRPr lang="en-US" dirty="0" smtClean="0">
              <a:ea typeface="ＭＳ Ｐゴシック" pitchFamily="34" charset="-128"/>
            </a:endParaRPr>
          </a:p>
          <a:p>
            <a:pPr eaLnBrk="1" hangingPunct="1">
              <a:spcBef>
                <a:spcPct val="0"/>
              </a:spcBef>
              <a:buFontTx/>
              <a:buChar char="•"/>
              <a:defRPr/>
            </a:pPr>
            <a:endParaRPr lang="en-US" dirty="0" smtClean="0">
              <a:ea typeface="ＭＳ Ｐゴシック" pitchFamily="34" charset="-128"/>
            </a:endParaRPr>
          </a:p>
        </p:txBody>
      </p:sp>
      <p:sp>
        <p:nvSpPr>
          <p:cNvPr id="29700" name="Slide Number Placeholder 3"/>
          <p:cNvSpPr>
            <a:spLocks noGrp="1"/>
          </p:cNvSpPr>
          <p:nvPr>
            <p:ph type="sldNum" sz="quarter" idx="5"/>
          </p:nvPr>
        </p:nvSpPr>
        <p:spPr bwMode="auto">
          <a:noFill/>
          <a:ln>
            <a:miter lim="800000"/>
            <a:headEnd/>
            <a:tailEnd/>
          </a:ln>
        </p:spPr>
        <p:txBody>
          <a:bodyPr/>
          <a:lstStyle/>
          <a:p>
            <a:fld id="{18BEBF53-9309-4E76-8454-D4630586C3F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346499" y="34294"/>
            <a:ext cx="4090628" cy="3086451"/>
          </a:xfrm>
          <a:noFill/>
          <a:ln>
            <a:solidFill>
              <a:srgbClr val="000000"/>
            </a:solidFill>
            <a:miter lim="800000"/>
            <a:headEnd/>
            <a:tailEnd/>
          </a:ln>
        </p:spPr>
      </p:sp>
      <p:sp>
        <p:nvSpPr>
          <p:cNvPr id="3" name="Notes Placeholder 2"/>
          <p:cNvSpPr>
            <a:spLocks noGrp="1"/>
          </p:cNvSpPr>
          <p:nvPr>
            <p:ph type="body" idx="1"/>
          </p:nvPr>
        </p:nvSpPr>
        <p:spPr>
          <a:xfrm>
            <a:off x="15495" y="3150363"/>
            <a:ext cx="6693755" cy="5993637"/>
          </a:xfrm>
        </p:spPr>
        <p:txBody>
          <a:bodyPr>
            <a:normAutofit fontScale="77500" lnSpcReduction="20000"/>
          </a:bodyPr>
          <a:lstStyle/>
          <a:p>
            <a:pPr>
              <a:defRPr/>
            </a:pPr>
            <a:r>
              <a:rPr lang="en-US" sz="1400" dirty="0"/>
              <a:t>Critical conversations are a part of everyday life. Day to day conversations become critical when the people engaged have differing opinions, when stakes are high, or when emotions run strong.</a:t>
            </a:r>
          </a:p>
          <a:p>
            <a:pPr>
              <a:defRPr/>
            </a:pPr>
            <a:endParaRPr lang="en-US" sz="400" dirty="0"/>
          </a:p>
          <a:p>
            <a:pPr>
              <a:defRPr/>
            </a:pPr>
            <a:r>
              <a:rPr lang="en-US" sz="1400" dirty="0"/>
              <a:t>Critical conversations are about tough issues that are challenging, frustrating, frightening or annoying and the results of the conversation huge a huge impact on life.</a:t>
            </a:r>
          </a:p>
          <a:p>
            <a:pPr>
              <a:defRPr/>
            </a:pPr>
            <a:endParaRPr lang="en-US" sz="400" dirty="0"/>
          </a:p>
          <a:p>
            <a:pPr>
              <a:defRPr/>
            </a:pPr>
            <a:r>
              <a:rPr lang="en-US" sz="1400" dirty="0"/>
              <a:t>Few people realize that there are skills to conducting difficult conversations. Many of us follow the examples we learn form parents, teachers, colleagues or employers. </a:t>
            </a:r>
          </a:p>
          <a:p>
            <a:pPr>
              <a:defRPr/>
            </a:pPr>
            <a:endParaRPr lang="en-US" sz="400" dirty="0"/>
          </a:p>
          <a:p>
            <a:pPr>
              <a:defRPr/>
            </a:pPr>
            <a:r>
              <a:rPr lang="en-US" sz="1400" dirty="0"/>
              <a:t>These skills/ techniques will empower you to be in control of those critical conversations and to make the experience positive and productive for both parties. </a:t>
            </a:r>
          </a:p>
          <a:p>
            <a:pPr marL="167918" indent="-167918">
              <a:buFont typeface="Arial" pitchFamily="34" charset="0"/>
              <a:buChar char="•"/>
              <a:defRPr/>
            </a:pPr>
            <a:r>
              <a:rPr lang="en-US" sz="1400" dirty="0"/>
              <a:t>What do you want?  Identify and clarify what you really want from the conversation.  Identify what you do NOT want from the conversation. Stay focused. Ask yourself these questions:</a:t>
            </a:r>
          </a:p>
          <a:p>
            <a:pPr marL="615700" lvl="1" indent="-167918">
              <a:buFont typeface="Arial" pitchFamily="34" charset="0"/>
              <a:buChar char="•"/>
              <a:defRPr/>
            </a:pPr>
            <a:r>
              <a:rPr lang="en-US" sz="1400" dirty="0"/>
              <a:t>What do I want for myself?</a:t>
            </a:r>
          </a:p>
          <a:p>
            <a:pPr marL="615700" lvl="1" indent="-167918">
              <a:buFont typeface="Arial" pitchFamily="34" charset="0"/>
              <a:buChar char="•"/>
              <a:defRPr/>
            </a:pPr>
            <a:r>
              <a:rPr lang="en-US" sz="1400" dirty="0"/>
              <a:t>What do I want for others?</a:t>
            </a:r>
          </a:p>
          <a:p>
            <a:pPr marL="615700" lvl="1" indent="-167918">
              <a:buFont typeface="Arial" pitchFamily="34" charset="0"/>
              <a:buChar char="•"/>
              <a:defRPr/>
            </a:pPr>
            <a:r>
              <a:rPr lang="en-US" sz="1400" dirty="0"/>
              <a:t>What do I want from this relationship?</a:t>
            </a:r>
          </a:p>
          <a:p>
            <a:pPr marL="615700" lvl="1" indent="-167918">
              <a:buFont typeface="Arial" pitchFamily="34" charset="0"/>
              <a:buChar char="•"/>
              <a:defRPr/>
            </a:pPr>
            <a:r>
              <a:rPr lang="en-US" sz="1400" dirty="0"/>
              <a:t>How would I behave if I really wanted those results?</a:t>
            </a:r>
          </a:p>
          <a:p>
            <a:pPr marL="167918" indent="-167918">
              <a:buFont typeface="Arial" pitchFamily="34" charset="0"/>
              <a:buChar char="•"/>
              <a:defRPr/>
            </a:pPr>
            <a:r>
              <a:rPr lang="en-US" sz="1400" dirty="0"/>
              <a:t>Establish a mutual purpose. Do both parties trust the motives behind the conversion? Is there respect on both sides? Find a shared goal and the conversation immediately becomes less stressful. Clarify that both parties are working toward a common outcome.</a:t>
            </a:r>
          </a:p>
          <a:p>
            <a:pPr marL="167918" indent="-167918">
              <a:buFont typeface="Arial" pitchFamily="34" charset="0"/>
              <a:buChar char="•"/>
              <a:defRPr/>
            </a:pPr>
            <a:r>
              <a:rPr lang="en-US" sz="1400" dirty="0"/>
              <a:t>STATE your course</a:t>
            </a:r>
          </a:p>
          <a:p>
            <a:pPr marL="615700" lvl="1" indent="-167918">
              <a:buFont typeface="Arial" pitchFamily="34" charset="0"/>
              <a:buChar char="•"/>
              <a:defRPr/>
            </a:pPr>
            <a:r>
              <a:rPr lang="en-US" sz="1400" dirty="0"/>
              <a:t>Share your facts, starting with the least controversial and most persuasive.</a:t>
            </a:r>
          </a:p>
          <a:p>
            <a:pPr marL="615700" lvl="1" indent="-167918">
              <a:buFont typeface="Arial" pitchFamily="34" charset="0"/>
              <a:buChar char="•"/>
              <a:defRPr/>
            </a:pPr>
            <a:r>
              <a:rPr lang="en-US" sz="1400" dirty="0"/>
              <a:t>Tell your story. Explain what you are beginning to conclude.</a:t>
            </a:r>
          </a:p>
          <a:p>
            <a:pPr marL="615700" lvl="1" indent="-167918">
              <a:buFont typeface="Arial" pitchFamily="34" charset="0"/>
              <a:buChar char="•"/>
              <a:defRPr/>
            </a:pPr>
            <a:r>
              <a:rPr lang="en-US" sz="1400" dirty="0"/>
              <a:t>Ask for others facts and stories.</a:t>
            </a:r>
          </a:p>
          <a:p>
            <a:pPr marL="615700" lvl="1" indent="-167918">
              <a:buFont typeface="Arial" pitchFamily="34" charset="0"/>
              <a:buChar char="•"/>
              <a:defRPr/>
            </a:pPr>
            <a:r>
              <a:rPr lang="en-US" sz="1400" dirty="0"/>
              <a:t>Talk about what is fact and what is assumption.</a:t>
            </a:r>
          </a:p>
          <a:p>
            <a:pPr marL="615700" lvl="1" indent="-167918">
              <a:buFont typeface="Arial" pitchFamily="34" charset="0"/>
              <a:buChar char="•"/>
              <a:defRPr/>
            </a:pPr>
            <a:r>
              <a:rPr lang="en-US" sz="1400" dirty="0"/>
              <a:t>Encourage differing views.</a:t>
            </a:r>
          </a:p>
          <a:p>
            <a:pPr marL="167918" indent="-167918">
              <a:buFont typeface="Arial" pitchFamily="34" charset="0"/>
              <a:buChar char="•"/>
              <a:defRPr/>
            </a:pPr>
            <a:r>
              <a:rPr lang="en-US" sz="1400" dirty="0"/>
              <a:t>Explore others course by active listening</a:t>
            </a:r>
          </a:p>
          <a:p>
            <a:pPr marL="615700" lvl="1" indent="-167918">
              <a:buFont typeface="Arial" pitchFamily="34" charset="0"/>
              <a:buChar char="•"/>
              <a:defRPr/>
            </a:pPr>
            <a:r>
              <a:rPr lang="en-US" sz="1400" dirty="0"/>
              <a:t>Start by expressing interest in the other person’s views</a:t>
            </a:r>
          </a:p>
          <a:p>
            <a:pPr marL="615700" lvl="1" indent="-167918">
              <a:buFont typeface="Arial" pitchFamily="34" charset="0"/>
              <a:buChar char="•"/>
              <a:defRPr/>
            </a:pPr>
            <a:r>
              <a:rPr lang="en-US" sz="1400" dirty="0"/>
              <a:t>Respectfully acknowledge the emotions that people appear to be feeling</a:t>
            </a:r>
          </a:p>
          <a:p>
            <a:pPr marL="615700" lvl="1" indent="-167918">
              <a:buFont typeface="Arial" pitchFamily="34" charset="0"/>
              <a:buChar char="•"/>
              <a:defRPr/>
            </a:pPr>
            <a:r>
              <a:rPr lang="en-US" sz="1400" dirty="0"/>
              <a:t>Restate what you have heard to show not only that you understand, but that it is safe for them to be candid</a:t>
            </a:r>
          </a:p>
          <a:p>
            <a:pPr marL="615700" lvl="1" indent="-167918">
              <a:buFont typeface="Arial" pitchFamily="34" charset="0"/>
              <a:buChar char="•"/>
              <a:defRPr/>
            </a:pPr>
            <a:r>
              <a:rPr lang="en-US" sz="1400" dirty="0"/>
              <a:t>If you perceive that others are holding back take your best guess at what they may be thinking</a:t>
            </a:r>
          </a:p>
          <a:p>
            <a:pPr marL="615700" lvl="1" indent="-167918">
              <a:buFont typeface="Arial" pitchFamily="34" charset="0"/>
              <a:buChar char="•"/>
              <a:defRPr/>
            </a:pPr>
            <a:r>
              <a:rPr lang="en-US" sz="1400" dirty="0"/>
              <a:t>State when you agree</a:t>
            </a:r>
          </a:p>
          <a:p>
            <a:pPr marL="615700" lvl="1" indent="-167918">
              <a:buFont typeface="Arial" pitchFamily="34" charset="0"/>
              <a:buChar char="•"/>
              <a:defRPr/>
            </a:pPr>
            <a:r>
              <a:rPr lang="en-US" sz="1400" dirty="0"/>
              <a:t>When there are significant differences, compare the two views, do not point out that the other is wrong</a:t>
            </a:r>
          </a:p>
          <a:p>
            <a:pPr>
              <a:buFont typeface="Arial" pitchFamily="34" charset="0"/>
              <a:buNone/>
              <a:defRPr/>
            </a:pPr>
            <a:endParaRPr lang="en-US" sz="400" dirty="0"/>
          </a:p>
          <a:p>
            <a:pPr>
              <a:buFont typeface="Arial" pitchFamily="34" charset="0"/>
              <a:buNone/>
              <a:defRPr/>
            </a:pPr>
            <a:r>
              <a:rPr lang="en-US" sz="1400" dirty="0"/>
              <a:t>Finish clearly.  Determine who does what by when. Set up a follow up time.  Record commitments and hold each other accountable.</a:t>
            </a:r>
          </a:p>
        </p:txBody>
      </p:sp>
      <p:sp>
        <p:nvSpPr>
          <p:cNvPr id="30724" name="Slide Number Placeholder 3"/>
          <p:cNvSpPr>
            <a:spLocks noGrp="1"/>
          </p:cNvSpPr>
          <p:nvPr>
            <p:ph type="sldNum" sz="quarter" idx="5"/>
          </p:nvPr>
        </p:nvSpPr>
        <p:spPr bwMode="auto">
          <a:noFill/>
          <a:ln>
            <a:miter lim="800000"/>
            <a:headEnd/>
            <a:tailEnd/>
          </a:ln>
        </p:spPr>
        <p:txBody>
          <a:bodyPr/>
          <a:lstStyle/>
          <a:p>
            <a:fld id="{599AA72D-91BB-42DF-9AA5-BC808ED2BC7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smtClean="0"/>
              <a:t>Critical conversations take practice, perspective, and preparation.  Preparation before a critical conversation will get you on the path to a successful discussion.</a:t>
            </a:r>
          </a:p>
          <a:p>
            <a:pPr>
              <a:defRPr/>
            </a:pPr>
            <a:endParaRPr lang="en-US" dirty="0" smtClean="0"/>
          </a:p>
          <a:p>
            <a:pPr marL="167918" indent="-167918">
              <a:buFont typeface="Wingdings" pitchFamily="2" charset="2"/>
              <a:buChar char="§"/>
              <a:defRPr/>
            </a:pPr>
            <a:r>
              <a:rPr lang="en-US" dirty="0" smtClean="0"/>
              <a:t>If you and your supervisor do not have at least 30 minutes to have the conversation, it may be better to ask to reschedule the meeting.</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Keep the topic limited.  Even if there are more issues you would like to discuss, remain focused on the topic.</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Nothing is worse than tossing out old grudges or highly subjective opinions, even if you have all the time in the world to prepare.  Write down the actual behavior or event that happened, the consequence of that behavior or event and why you feel it is important.  This brief preparation will help focus the conversation. </a:t>
            </a:r>
          </a:p>
          <a:p>
            <a:pPr marL="167918" indent="-167918">
              <a:buFont typeface="Wingdings" pitchFamily="2" charset="2"/>
              <a:buChar char="§"/>
              <a:defRPr/>
            </a:pP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a:lstStyle/>
          <a:p>
            <a:fld id="{B764D644-9432-46F2-A1A8-3167C4EF9CAC}"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marL="167918" indent="-167918">
              <a:buFont typeface="Wingdings" pitchFamily="2" charset="2"/>
              <a:buChar char="§"/>
            </a:pPr>
            <a:r>
              <a:rPr lang="en-US" smtClean="0">
                <a:ea typeface="ＭＳ Ｐゴシック" pitchFamily="34" charset="-128"/>
              </a:rPr>
              <a:t>While you may not have a tremendous amount of time to practice, take a minute to practice the key information you are going to deliver.</a:t>
            </a:r>
          </a:p>
          <a:p>
            <a:pPr marL="167918" indent="-167918">
              <a:buFont typeface="Wingdings" pitchFamily="2" charset="2"/>
              <a:buChar char="§"/>
            </a:pPr>
            <a:endParaRPr lang="en-US" smtClean="0">
              <a:ea typeface="ＭＳ Ｐゴシック" pitchFamily="34" charset="-128"/>
            </a:endParaRPr>
          </a:p>
          <a:p>
            <a:pPr marL="167918" indent="-167918">
              <a:buFont typeface="Wingdings" pitchFamily="2" charset="2"/>
              <a:buChar char="§"/>
            </a:pPr>
            <a:r>
              <a:rPr lang="en-US" smtClean="0">
                <a:ea typeface="ＭＳ Ｐゴシック" pitchFamily="34" charset="-128"/>
              </a:rPr>
              <a:t>Even if you can’t resolve the issue, use the conversation as an opening and building block to future dialogue by demonstrating empathy, and be being willing and open to listen to the perspective of the other person.  Be prepared to ask for the other person’s views and ideas.</a:t>
            </a:r>
          </a:p>
          <a:p>
            <a:pPr marL="167918" indent="-167918">
              <a:buFont typeface="Wingdings" pitchFamily="2" charset="2"/>
              <a:buChar char="§"/>
            </a:pPr>
            <a:endParaRPr lang="en-US" smtClean="0">
              <a:ea typeface="ＭＳ Ｐゴシック" pitchFamily="34" charset="-128"/>
            </a:endParaRPr>
          </a:p>
          <a:p>
            <a:pPr marL="167918" indent="-167918">
              <a:buFont typeface="Wingdings" pitchFamily="2" charset="2"/>
              <a:buChar char="§"/>
            </a:pPr>
            <a:r>
              <a:rPr lang="en-US" smtClean="0">
                <a:ea typeface="ＭＳ Ｐゴシック" pitchFamily="34" charset="-128"/>
              </a:rPr>
              <a:t>Be open and honest, and know that even if the conversation does not go as planned, sincerity goes a long way.</a:t>
            </a:r>
          </a:p>
        </p:txBody>
      </p:sp>
      <p:sp>
        <p:nvSpPr>
          <p:cNvPr id="32772" name="Slide Number Placeholder 3"/>
          <p:cNvSpPr>
            <a:spLocks noGrp="1"/>
          </p:cNvSpPr>
          <p:nvPr>
            <p:ph type="sldNum" sz="quarter" idx="5"/>
          </p:nvPr>
        </p:nvSpPr>
        <p:spPr bwMode="auto">
          <a:noFill/>
          <a:ln>
            <a:miter lim="800000"/>
            <a:headEnd/>
            <a:tailEnd/>
          </a:ln>
        </p:spPr>
        <p:txBody>
          <a:bodyPr/>
          <a:lstStyle/>
          <a:p>
            <a:fld id="{C45F7857-3FC8-400E-8E3A-4CC0143AFE14}"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buFont typeface="Wingdings" pitchFamily="2" charset="2"/>
              <a:buNone/>
              <a:defRPr/>
            </a:pPr>
            <a:r>
              <a:rPr lang="en-US" dirty="0" smtClean="0"/>
              <a:t>Building and maintaining rapport with the person you are having a critical conversation with makes any discussion more likely to have a positive result.  Building rapport means creating a relationship based on trust and affinity.  You will be much more likely to have a positive conversation with mutual respect if you keep the following tips in mind when building rapport.</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It is important to establish common goals or shared interests, but don’t just say what you think the other person wants to hear.  Share your genuine thoughts, feelings, and interests and be open and respectful to what supervisor has to say.</a:t>
            </a:r>
          </a:p>
          <a:p>
            <a:pPr>
              <a:buFont typeface="Wingdings" pitchFamily="2" charset="2"/>
              <a:buNone/>
              <a:defRPr/>
            </a:pPr>
            <a:endParaRPr lang="en-US" dirty="0" smtClean="0"/>
          </a:p>
          <a:p>
            <a:pPr marL="167918" indent="-167918">
              <a:buFont typeface="Wingdings" pitchFamily="2" charset="2"/>
              <a:buChar char="§"/>
              <a:defRPr/>
            </a:pPr>
            <a:r>
              <a:rPr lang="en-US" dirty="0" smtClean="0"/>
              <a:t>Listen carefully to supervisor is saying rather than thinking solely about what you are going to say next or cast judgment.  Maintain eye contact, put aside distractions.</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When you are confident, it can put the other person at ease.  Even if you are a bag of nerves, confidence can come from smiling, holding your head up, and talking with a clear voice.  Confidence also comes from being prepared.  Remember to complete </a:t>
            </a:r>
            <a:r>
              <a:rPr lang="en-US" b="1" dirty="0" smtClean="0"/>
              <a:t>NJEA’s Resource Guide on Evaluation for Teachers</a:t>
            </a:r>
            <a:r>
              <a:rPr lang="en-US" dirty="0" smtClean="0"/>
              <a:t>.  Begin anew every year.</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Everyone comes to the conversation with a different history or perspective, and having empathy for these different views is the best way to build a relationship.  Recognize and respect how others are feeling, even if you do not agree with their point of view.</a:t>
            </a:r>
          </a:p>
          <a:p>
            <a:pPr marL="167918" indent="-167918">
              <a:buFont typeface="Wingdings" pitchFamily="2" charset="2"/>
              <a:buChar char="§"/>
              <a:defRPr/>
            </a:pPr>
            <a:endParaRPr lang="en-US" dirty="0" smtClean="0"/>
          </a:p>
          <a:p>
            <a:pPr marL="167918" indent="-167918">
              <a:buFont typeface="Wingdings" pitchFamily="2" charset="2"/>
              <a:buChar char="§"/>
              <a:defRPr/>
            </a:pPr>
            <a:r>
              <a:rPr lang="en-US" dirty="0" smtClean="0"/>
              <a:t>Say what you mean, do what you say, and follow through with what you commit to doing.  Relationships re built on trust.  If you say one thing and do another, that trust will quickly evaporate.</a:t>
            </a:r>
          </a:p>
          <a:p>
            <a:pPr marL="167918" indent="-167918">
              <a:buFont typeface="Wingdings" pitchFamily="2" charset="2"/>
              <a:buChar char="§"/>
              <a:defRPr/>
            </a:pPr>
            <a:endParaRPr lang="en-US" dirty="0" smtClean="0"/>
          </a:p>
          <a:p>
            <a:pPr marL="167918" indent="-167918">
              <a:buFont typeface="Wingdings" pitchFamily="2" charset="2"/>
              <a:buChar char="§"/>
              <a:defRPr/>
            </a:pPr>
            <a:endParaRPr lang="en-US" dirty="0" smtClean="0"/>
          </a:p>
          <a:p>
            <a:pPr>
              <a:defRPr/>
            </a:pPr>
            <a:endParaRPr lang="en-US" dirty="0"/>
          </a:p>
        </p:txBody>
      </p:sp>
      <p:sp>
        <p:nvSpPr>
          <p:cNvPr id="33796" name="Slide Number Placeholder 3"/>
          <p:cNvSpPr>
            <a:spLocks noGrp="1"/>
          </p:cNvSpPr>
          <p:nvPr>
            <p:ph type="sldNum" sz="quarter" idx="5"/>
          </p:nvPr>
        </p:nvSpPr>
        <p:spPr bwMode="auto">
          <a:noFill/>
          <a:ln>
            <a:miter lim="800000"/>
            <a:headEnd/>
            <a:tailEnd/>
          </a:ln>
        </p:spPr>
        <p:txBody>
          <a:bodyPr/>
          <a:lstStyle/>
          <a:p>
            <a:fld id="{717CF5F3-1E5E-4706-816D-C74A54F7D86A}"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a:lstStyle/>
          <a:p>
            <a:fld id="{16E983CD-A8CB-4A9E-93A6-E3CC5A2C9788}" type="slidenum">
              <a:rPr lang="en-US" smtClean="0"/>
              <a:pPr/>
              <a:t>15</a:t>
            </a:fld>
            <a:endParaRPr lang="en-US" smtClean="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eaLnBrk="1" hangingPunct="1">
              <a:spcBef>
                <a:spcPct val="0"/>
              </a:spcBef>
              <a:defRPr/>
            </a:pPr>
            <a:r>
              <a:rPr lang="en-US" b="1" dirty="0" smtClean="0">
                <a:ea typeface="ＭＳ Ｐゴシック" pitchFamily="34" charset="-128"/>
              </a:rPr>
              <a:t>EVERY</a:t>
            </a:r>
            <a:r>
              <a:rPr lang="en-US" dirty="0" smtClean="0">
                <a:ea typeface="ＭＳ Ｐゴシック" pitchFamily="34" charset="-128"/>
              </a:rPr>
              <a:t> observation should be followed by a written narrative response from the teaching staff member.  It can and should include information shared during the post-conference.</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Thank your observer for identifying areas of strength. </a:t>
            </a:r>
          </a:p>
          <a:p>
            <a:pPr marL="167918" indent="-167918">
              <a:spcBef>
                <a:spcPct val="0"/>
              </a:spcBef>
              <a:buFont typeface="Arial" pitchFamily="34" charset="0"/>
              <a:buChar char="•"/>
              <a:defRPr/>
            </a:pPr>
            <a:r>
              <a:rPr lang="en-US" dirty="0" smtClean="0">
                <a:ea typeface="ＭＳ Ｐゴシック" pitchFamily="34" charset="-128"/>
              </a:rPr>
              <a:t>“Thank you for noticing that I have strengths in questioning techniques and classroom management.  I agree that these are strong points for me and they greatly enhance my ability to be effective in the classroom.”</a:t>
            </a:r>
          </a:p>
          <a:p>
            <a:pPr eaLnBrk="1" hangingPunct="1">
              <a:spcBef>
                <a:spcPct val="0"/>
              </a:spcBef>
              <a:defRPr/>
            </a:pPr>
            <a:endParaRPr lang="en-US" dirty="0" smtClean="0">
              <a:ea typeface="ＭＳ Ｐゴシック" pitchFamily="34" charset="-128"/>
            </a:endParaRPr>
          </a:p>
          <a:p>
            <a:pPr eaLnBrk="1" hangingPunct="1">
              <a:spcBef>
                <a:spcPct val="0"/>
              </a:spcBef>
              <a:defRPr/>
            </a:pPr>
            <a:r>
              <a:rPr lang="en-US" dirty="0" smtClean="0">
                <a:ea typeface="ＭＳ Ｐゴシック" pitchFamily="34" charset="-128"/>
              </a:rPr>
              <a:t>Express your thinking regarding challenging areas revealed by your observer AND ask for support.</a:t>
            </a:r>
          </a:p>
          <a:p>
            <a:pPr marL="167918" indent="-167918">
              <a:spcBef>
                <a:spcPct val="0"/>
              </a:spcBef>
              <a:buFont typeface="Arial" pitchFamily="34" charset="0"/>
              <a:buChar char="•"/>
              <a:defRPr/>
            </a:pPr>
            <a:r>
              <a:rPr lang="en-US" dirty="0" smtClean="0">
                <a:ea typeface="ＭＳ Ｐゴシック" pitchFamily="34" charset="-128"/>
              </a:rPr>
              <a:t>“You are correct, I was presented with a classroom management issue today.  If you look at my class data, you will see that I have a student with behavioral problems assigned to this class.  You identified the problems I face with him from time-to-time. While what you observed is not a daily occurrence, it was typical of his behavior concerns.  I would appreciate any information you can share with me to assist with managing these behaviors in the classroom.  Please make some time to model for me how you would handle this situation.”</a:t>
            </a:r>
          </a:p>
          <a:p>
            <a:pPr eaLnBrk="1" hangingPunct="1">
              <a:spcBef>
                <a:spcPct val="0"/>
              </a:spcBef>
              <a:buFont typeface="Arial" pitchFamily="34" charset="0"/>
              <a:buNone/>
              <a:defRPr/>
            </a:pPr>
            <a:endParaRPr lang="en-US" dirty="0" smtClean="0">
              <a:ea typeface="ＭＳ Ｐゴシック" pitchFamily="34" charset="-128"/>
            </a:endParaRPr>
          </a:p>
          <a:p>
            <a:pPr eaLnBrk="1" hangingPunct="1">
              <a:spcBef>
                <a:spcPct val="0"/>
              </a:spcBef>
              <a:buFont typeface="Arial" pitchFamily="34" charset="0"/>
              <a:buNone/>
              <a:defRPr/>
            </a:pPr>
            <a:r>
              <a:rPr lang="en-US" dirty="0" smtClean="0">
                <a:ea typeface="ＭＳ Ｐゴシック" pitchFamily="34" charset="-128"/>
              </a:rPr>
              <a:t>Share data</a:t>
            </a:r>
          </a:p>
          <a:p>
            <a:pPr marL="167918" indent="-167918">
              <a:spcBef>
                <a:spcPct val="0"/>
              </a:spcBef>
              <a:buFont typeface="Arial" pitchFamily="34" charset="0"/>
              <a:buChar char="•"/>
              <a:defRPr/>
            </a:pPr>
            <a:r>
              <a:rPr lang="en-US" dirty="0" smtClean="0">
                <a:ea typeface="ＭＳ Ｐゴシック" pitchFamily="34" charset="-128"/>
              </a:rPr>
              <a:t>Reinforce the demographics of the students within your classroom in the context of your evaluation report.  Just as was done above.  Demonstrate alignment with Common Core State Standards and/or NJCCCS.  Also be prepared to discuss teaching standards and professional learning standards.</a:t>
            </a:r>
          </a:p>
          <a:p>
            <a:pPr marL="167918" indent="-167918">
              <a:spcBef>
                <a:spcPct val="0"/>
              </a:spcBef>
              <a:buFont typeface="Arial" pitchFamily="34" charset="0"/>
              <a:buChar char="•"/>
              <a:defRPr/>
            </a:pPr>
            <a:endParaRPr lang="en-US" dirty="0" smtClean="0">
              <a:ea typeface="ＭＳ Ｐゴシック" pitchFamily="34" charset="-128"/>
            </a:endParaRPr>
          </a:p>
          <a:p>
            <a:pPr eaLnBrk="1" hangingPunct="1">
              <a:spcBef>
                <a:spcPct val="0"/>
              </a:spcBef>
              <a:buFont typeface="Arial" pitchFamily="34" charset="0"/>
              <a:buNone/>
              <a:defRPr/>
            </a:pPr>
            <a:r>
              <a:rPr lang="en-US" dirty="0" smtClean="0">
                <a:ea typeface="ＭＳ Ｐゴシック" pitchFamily="34" charset="-128"/>
              </a:rPr>
              <a:t>Always have an association rep read your response before you submit it to your supervisor.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ea typeface="ＭＳ Ｐゴシック" pitchFamily="34" charset="-128"/>
              </a:rPr>
              <a:t>When you disagree </a:t>
            </a:r>
            <a:r>
              <a:rPr lang="en-US" smtClean="0">
                <a:ea typeface="ＭＳ Ｐゴシック" pitchFamily="34" charset="-128"/>
              </a:rPr>
              <a:t>with information contained within your observation, </a:t>
            </a:r>
            <a:r>
              <a:rPr lang="en-US" b="1" smtClean="0">
                <a:ea typeface="ＭＳ Ｐゴシック" pitchFamily="34" charset="-128"/>
              </a:rPr>
              <a:t>and you have “evidence” </a:t>
            </a:r>
            <a:r>
              <a:rPr lang="en-US" smtClean="0">
                <a:ea typeface="ＭＳ Ｐゴシック" pitchFamily="34" charset="-128"/>
              </a:rPr>
              <a:t>to support your view, it is important to write a rebuttal.</a:t>
            </a:r>
          </a:p>
          <a:p>
            <a:pPr eaLnBrk="1" hangingPunct="1">
              <a:spcBef>
                <a:spcPct val="0"/>
              </a:spcBef>
            </a:pPr>
            <a:endParaRPr lang="en-US" smtClean="0">
              <a:ea typeface="ＭＳ Ｐゴシック" pitchFamily="34" charset="-128"/>
            </a:endParaRPr>
          </a:p>
          <a:p>
            <a:pPr eaLnBrk="1" hangingPunct="1">
              <a:spcBef>
                <a:spcPct val="0"/>
              </a:spcBef>
            </a:pPr>
            <a:r>
              <a:rPr lang="en-US" smtClean="0">
                <a:ea typeface="ＭＳ Ｐゴシック" pitchFamily="34" charset="-128"/>
              </a:rPr>
              <a:t>There are three steps in writing a rebuttal. </a:t>
            </a:r>
          </a:p>
          <a:p>
            <a:pPr eaLnBrk="1" hangingPunct="1">
              <a:spcBef>
                <a:spcPct val="0"/>
              </a:spcBef>
              <a:buFontTx/>
              <a:buChar char="•"/>
            </a:pPr>
            <a:r>
              <a:rPr lang="en-US" b="1" smtClean="0">
                <a:ea typeface="ＭＳ Ｐゴシック" pitchFamily="34" charset="-128"/>
              </a:rPr>
              <a:t>Analyze</a:t>
            </a:r>
          </a:p>
          <a:p>
            <a:pPr eaLnBrk="1" hangingPunct="1">
              <a:spcBef>
                <a:spcPct val="0"/>
              </a:spcBef>
              <a:buFontTx/>
              <a:buChar char="•"/>
            </a:pPr>
            <a:r>
              <a:rPr lang="en-US" b="1" smtClean="0">
                <a:ea typeface="ＭＳ Ｐゴシック" pitchFamily="34" charset="-128"/>
              </a:rPr>
              <a:t>Neutralize</a:t>
            </a:r>
          </a:p>
          <a:p>
            <a:pPr eaLnBrk="1" hangingPunct="1">
              <a:spcBef>
                <a:spcPct val="0"/>
              </a:spcBef>
              <a:buFontTx/>
              <a:buChar char="•"/>
            </a:pPr>
            <a:r>
              <a:rPr lang="en-US" b="1" smtClean="0">
                <a:ea typeface="ＭＳ Ｐゴシック" pitchFamily="34" charset="-128"/>
              </a:rPr>
              <a:t>Equalize</a:t>
            </a:r>
          </a:p>
          <a:p>
            <a:pPr eaLnBrk="1" hangingPunct="1">
              <a:spcBef>
                <a:spcPct val="0"/>
              </a:spcBef>
              <a:buFontTx/>
              <a:buChar char="•"/>
            </a:pPr>
            <a:endParaRPr lang="en-US" b="1" smtClean="0">
              <a:ea typeface="ＭＳ Ｐゴシック" pitchFamily="34" charset="-128"/>
            </a:endParaRPr>
          </a:p>
          <a:p>
            <a:pPr eaLnBrk="1" hangingPunct="1">
              <a:spcBef>
                <a:spcPct val="0"/>
              </a:spcBef>
            </a:pPr>
            <a:r>
              <a:rPr lang="en-US" smtClean="0">
                <a:ea typeface="ＭＳ Ｐゴシック" pitchFamily="34" charset="-128"/>
              </a:rPr>
              <a:t>Always have an association representative read your rebuttal before you submit it. Association leaders and association reps are trained to help you do this. Some associations have trained evaluation/rebuttal committees to assist, review, identify patterns, and help write rebuttals.</a:t>
            </a:r>
          </a:p>
          <a:p>
            <a:endParaRPr lang="en-US" smtClean="0">
              <a:ea typeface="ＭＳ Ｐゴシック" pitchFamily="34" charset="-128"/>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AB972DFD-8395-4CBA-97BA-CDF685F0AE13}"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a:lstStyle/>
          <a:p>
            <a:fld id="{2FEA41B8-3E01-4C7E-AD60-474FE96C02E6}" type="slidenum">
              <a:rPr lang="en-US" smtClean="0"/>
              <a:pPr/>
              <a:t>17</a:t>
            </a:fld>
            <a:endParaRPr lang="en-US" smtClean="0"/>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Is the written report prepared in such a way that will lead to professional growth or is it designed to be destructively critical?</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When answering the questions, remember the key components of a critical conversation.  You must be honest.  Are other observers finding similar results?</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Be prepared to indicate what you disagree with and why, on a factual level, not an emotional level.  You should have been trained in the evaluation model.  Evidence how you meet the requirements of the rubric.</a:t>
            </a:r>
          </a:p>
          <a:p>
            <a:pPr eaLnBrk="1" hangingPunct="1">
              <a:spcBef>
                <a:spcPct val="0"/>
              </a:spcBef>
            </a:pPr>
            <a:endParaRPr lang="en-US" b="1" dirty="0" smtClean="0">
              <a:ea typeface="ＭＳ Ｐゴシック" pitchFamily="34" charset="-128"/>
            </a:endParaRPr>
          </a:p>
          <a:p>
            <a:pPr eaLnBrk="1" hangingPunct="1">
              <a:spcBef>
                <a:spcPct val="0"/>
              </a:spcBef>
            </a:pPr>
            <a:r>
              <a:rPr lang="en-US" dirty="0" smtClean="0">
                <a:ea typeface="ＭＳ Ｐゴシック" pitchFamily="34" charset="-128"/>
              </a:rPr>
              <a:t>Remember, a visitor in your classroom does not know what happened before their visit or what happens after their visit.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ln>
            <a:miter lim="800000"/>
            <a:headEnd/>
            <a:tailEnd/>
          </a:ln>
        </p:spPr>
        <p:txBody>
          <a:bodyPr/>
          <a:lstStyle/>
          <a:p>
            <a:fld id="{5E2EF25D-B4EA-43BA-9239-6F0A76C4F30B}" type="slidenum">
              <a:rPr lang="en-US" smtClean="0"/>
              <a:pPr/>
              <a:t>18</a:t>
            </a:fld>
            <a:endParaRPr lang="en-US" smtClean="0"/>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It is important to </a:t>
            </a:r>
            <a:r>
              <a:rPr lang="en-US" b="1" smtClean="0">
                <a:ea typeface="ＭＳ Ｐゴシック" pitchFamily="34" charset="-128"/>
              </a:rPr>
              <a:t>neutralize all negative </a:t>
            </a:r>
            <a:r>
              <a:rPr lang="en-US" smtClean="0">
                <a:ea typeface="ＭＳ Ｐゴシック" pitchFamily="34" charset="-128"/>
              </a:rPr>
              <a:t>items in your evaluation.  Be sure to have supporting documentation!</a:t>
            </a:r>
          </a:p>
          <a:p>
            <a:pPr eaLnBrk="1" hangingPunct="1">
              <a:spcBef>
                <a:spcPct val="0"/>
              </a:spcBef>
            </a:pPr>
            <a:endParaRPr lang="en-US" smtClean="0">
              <a:ea typeface="ＭＳ Ｐゴシック" pitchFamily="34" charset="-128"/>
            </a:endParaRPr>
          </a:p>
          <a:p>
            <a:pPr eaLnBrk="1" hangingPunct="1">
              <a:spcBef>
                <a:spcPct val="0"/>
              </a:spcBef>
            </a:pPr>
            <a:r>
              <a:rPr lang="en-US" smtClean="0">
                <a:ea typeface="ＭＳ Ｐゴシック" pitchFamily="34" charset="-128"/>
              </a:rPr>
              <a:t>Reinforce positive comments</a:t>
            </a:r>
          </a:p>
          <a:p>
            <a:pPr eaLnBrk="1" hangingPunct="1">
              <a:spcBef>
                <a:spcPct val="0"/>
              </a:spcBef>
            </a:pPr>
            <a:endParaRPr lang="en-US" smtClean="0">
              <a:ea typeface="ＭＳ Ｐゴシック" pitchFamily="34" charset="-128"/>
            </a:endParaRPr>
          </a:p>
          <a:p>
            <a:pPr eaLnBrk="1" hangingPunct="1">
              <a:spcBef>
                <a:spcPct val="0"/>
              </a:spcBef>
            </a:pPr>
            <a:r>
              <a:rPr lang="en-US" smtClean="0">
                <a:ea typeface="ＭＳ Ｐゴシック" pitchFamily="34" charset="-128"/>
              </a:rPr>
              <a:t>Resist being negative or micro-focused</a:t>
            </a:r>
          </a:p>
          <a:p>
            <a:pPr eaLnBrk="1" hangingPunct="1">
              <a:spcBef>
                <a:spcPct val="0"/>
              </a:spcBef>
            </a:pPr>
            <a:endParaRPr lang="en-US" smtClean="0">
              <a:ea typeface="ＭＳ Ｐゴシック" pitchFamily="34" charset="-128"/>
            </a:endParaRPr>
          </a:p>
          <a:p>
            <a:pPr eaLnBrk="1" hangingPunct="1">
              <a:spcBef>
                <a:spcPct val="0"/>
              </a:spcBef>
            </a:pPr>
            <a:r>
              <a:rPr lang="en-US" b="1" smtClean="0">
                <a:ea typeface="ＭＳ Ｐゴシック" pitchFamily="34" charset="-128"/>
              </a:rPr>
              <a:t>Answer any item labeled </a:t>
            </a:r>
            <a:r>
              <a:rPr lang="en-US" smtClean="0">
                <a:ea typeface="ＭＳ Ｐゴシック" pitchFamily="34" charset="-128"/>
              </a:rPr>
              <a:t>as “</a:t>
            </a:r>
            <a:r>
              <a:rPr lang="en-US" b="1" smtClean="0">
                <a:ea typeface="ＭＳ Ｐゴシック" pitchFamily="34" charset="-128"/>
              </a:rPr>
              <a:t>ineffective”, “partially effective”,</a:t>
            </a:r>
            <a:r>
              <a:rPr lang="en-US"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failure to do,</a:t>
            </a:r>
            <a:r>
              <a:rPr lang="ja-JP" altLang="en-US" smtClean="0">
                <a:ea typeface="ＭＳ Ｐゴシック" pitchFamily="34" charset="-128"/>
              </a:rPr>
              <a:t>”</a:t>
            </a:r>
            <a:r>
              <a:rPr lang="en-US" altLang="ja-JP"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lack of,</a:t>
            </a:r>
            <a:r>
              <a:rPr lang="ja-JP" altLang="en-US" smtClean="0">
                <a:ea typeface="ＭＳ Ｐゴシック" pitchFamily="34" charset="-128"/>
              </a:rPr>
              <a:t>”</a:t>
            </a:r>
            <a:r>
              <a:rPr lang="en-US" altLang="ja-JP"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in need of,</a:t>
            </a:r>
            <a:r>
              <a:rPr lang="ja-JP" altLang="en-US" smtClean="0">
                <a:ea typeface="ＭＳ Ｐゴシック" pitchFamily="34" charset="-128"/>
              </a:rPr>
              <a:t>”</a:t>
            </a:r>
            <a:r>
              <a:rPr lang="en-US" altLang="ja-JP" smtClean="0">
                <a:ea typeface="ＭＳ Ｐゴシック" pitchFamily="34" charset="-128"/>
              </a:rPr>
              <a:t> “should/could have,</a:t>
            </a:r>
            <a:r>
              <a:rPr lang="ja-JP" altLang="en-US" smtClean="0">
                <a:ea typeface="ＭＳ Ｐゴシック" pitchFamily="34" charset="-128"/>
              </a:rPr>
              <a:t>”</a:t>
            </a:r>
            <a:r>
              <a:rPr lang="en-US" altLang="ja-JP"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suggest,</a:t>
            </a:r>
            <a:r>
              <a:rPr lang="ja-JP" altLang="en-US" smtClean="0">
                <a:ea typeface="ＭＳ Ｐゴシック" pitchFamily="34" charset="-128"/>
              </a:rPr>
              <a:t>”</a:t>
            </a:r>
            <a:r>
              <a:rPr lang="en-US" altLang="ja-JP"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noticed,</a:t>
            </a:r>
            <a:r>
              <a:rPr lang="ja-JP" altLang="en-US" smtClean="0">
                <a:ea typeface="ＭＳ Ｐゴシック" pitchFamily="34" charset="-128"/>
              </a:rPr>
              <a:t>”</a:t>
            </a:r>
            <a:r>
              <a:rPr lang="en-US" altLang="ja-JP" smtClean="0">
                <a:ea typeface="ＭＳ Ｐゴシック" pitchFamily="34" charset="-128"/>
              </a:rPr>
              <a:t> </a:t>
            </a:r>
            <a:r>
              <a:rPr lang="ja-JP" altLang="en-US" smtClean="0">
                <a:ea typeface="ＭＳ Ｐゴシック" pitchFamily="34" charset="-128"/>
              </a:rPr>
              <a:t>“</a:t>
            </a:r>
            <a:r>
              <a:rPr lang="en-US" altLang="ja-JP" smtClean="0">
                <a:ea typeface="ＭＳ Ｐゴシック" pitchFamily="34" charset="-128"/>
              </a:rPr>
              <a:t>appeared,</a:t>
            </a:r>
            <a:r>
              <a:rPr lang="ja-JP" altLang="en-US" smtClean="0">
                <a:ea typeface="ＭＳ Ｐゴシック" pitchFamily="34" charset="-128"/>
              </a:rPr>
              <a:t>”</a:t>
            </a:r>
            <a:r>
              <a:rPr lang="en-US" altLang="ja-JP" smtClean="0">
                <a:ea typeface="ＭＳ Ｐゴシック" pitchFamily="34" charset="-128"/>
              </a:rPr>
              <a:t> etc.  These terms can be subjective. Make sure there is observable, objective data supporting the “claim”.</a:t>
            </a:r>
          </a:p>
          <a:p>
            <a:pPr eaLnBrk="1" hangingPunct="1">
              <a:spcBef>
                <a:spcPct val="0"/>
              </a:spcBef>
            </a:pPr>
            <a:endParaRPr lang="en-US" altLang="ja-JP" smtClean="0">
              <a:ea typeface="ＭＳ Ｐゴシック" pitchFamily="34" charset="-128"/>
            </a:endParaRPr>
          </a:p>
          <a:p>
            <a:pPr eaLnBrk="1" hangingPunct="1">
              <a:spcBef>
                <a:spcPct val="0"/>
              </a:spcBef>
            </a:pPr>
            <a:r>
              <a:rPr lang="en-US" altLang="ja-JP" smtClean="0">
                <a:ea typeface="ＭＳ Ｐゴシック" pitchFamily="34" charset="-128"/>
              </a:rPr>
              <a:t>Don’t attack the evaluator</a:t>
            </a:r>
          </a:p>
          <a:p>
            <a:pPr eaLnBrk="1" hangingPunct="1">
              <a:spcBef>
                <a:spcPct val="0"/>
              </a:spcBef>
            </a:pPr>
            <a:endParaRPr lang="en-US" altLang="ja-JP" smtClean="0">
              <a:ea typeface="ＭＳ Ｐゴシック" pitchFamily="34" charset="-128"/>
            </a:endParaRPr>
          </a:p>
          <a:p>
            <a:pPr eaLnBrk="1" hangingPunct="1">
              <a:spcBef>
                <a:spcPct val="0"/>
              </a:spcBef>
            </a:pPr>
            <a:endParaRPr lang="en-US" altLang="ja-JP" sz="300">
              <a:ea typeface="ＭＳ Ｐゴシック" pitchFamily="34" charset="-128"/>
            </a:endParaRPr>
          </a:p>
          <a:p>
            <a:pPr eaLnBrk="1" hangingPunct="1">
              <a:spcBef>
                <a:spcPct val="0"/>
              </a:spcBef>
            </a:pPr>
            <a:endParaRPr lang="en-US" smtClean="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a:lstStyle/>
          <a:p>
            <a:fld id="{99E51E55-228F-4FD6-92D7-9C647E427112}" type="slidenum">
              <a:rPr lang="en-US" smtClean="0"/>
              <a:pPr/>
              <a:t>19</a:t>
            </a:fld>
            <a:endParaRPr lang="en-US" smtClean="0"/>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Then you want to </a:t>
            </a:r>
            <a:r>
              <a:rPr lang="en-US" b="1" smtClean="0">
                <a:ea typeface="ＭＳ Ｐゴシック" pitchFamily="34" charset="-128"/>
              </a:rPr>
              <a:t>equalize the results.</a:t>
            </a:r>
          </a:p>
          <a:p>
            <a:pPr eaLnBrk="1" hangingPunct="1">
              <a:spcBef>
                <a:spcPct val="0"/>
              </a:spcBef>
            </a:pPr>
            <a:endParaRPr lang="en-US" b="1" smtClean="0">
              <a:ea typeface="ＭＳ Ｐゴシック" pitchFamily="34" charset="-128"/>
            </a:endParaRPr>
          </a:p>
          <a:p>
            <a:pPr eaLnBrk="1" hangingPunct="1">
              <a:spcBef>
                <a:spcPct val="0"/>
              </a:spcBef>
              <a:buFontTx/>
              <a:buChar char="•"/>
            </a:pPr>
            <a:r>
              <a:rPr lang="en-US" b="1" smtClean="0">
                <a:ea typeface="ＭＳ Ｐゴシック" pitchFamily="34" charset="-128"/>
              </a:rPr>
              <a:t>Stress preparation</a:t>
            </a:r>
            <a:r>
              <a:rPr lang="en-US" smtClean="0">
                <a:ea typeface="ＭＳ Ｐゴシック" pitchFamily="34" charset="-128"/>
              </a:rPr>
              <a:t>, motivation, curriculum, lesson flow.</a:t>
            </a:r>
          </a:p>
          <a:p>
            <a:pPr eaLnBrk="1" hangingPunct="1">
              <a:spcBef>
                <a:spcPct val="0"/>
              </a:spcBef>
            </a:pPr>
            <a:endParaRPr lang="en-US" smtClean="0">
              <a:ea typeface="ＭＳ Ｐゴシック" pitchFamily="34" charset="-128"/>
            </a:endParaRPr>
          </a:p>
          <a:p>
            <a:pPr eaLnBrk="1" hangingPunct="1">
              <a:spcBef>
                <a:spcPct val="0"/>
              </a:spcBef>
              <a:buFontTx/>
              <a:buChar char="•"/>
            </a:pPr>
            <a:r>
              <a:rPr lang="en-US" b="1" smtClean="0">
                <a:ea typeface="ＭＳ Ｐゴシック" pitchFamily="34" charset="-128"/>
              </a:rPr>
              <a:t>Focus on objectives</a:t>
            </a:r>
            <a:r>
              <a:rPr lang="en-US" smtClean="0">
                <a:ea typeface="ＭＳ Ｐゴシック" pitchFamily="34" charset="-128"/>
              </a:rPr>
              <a:t>, procedures, attainment.</a:t>
            </a:r>
          </a:p>
          <a:p>
            <a:pPr eaLnBrk="1" hangingPunct="1">
              <a:spcBef>
                <a:spcPct val="0"/>
              </a:spcBef>
            </a:pPr>
            <a:endParaRPr lang="en-US" smtClean="0">
              <a:ea typeface="ＭＳ Ｐゴシック" pitchFamily="34" charset="-128"/>
            </a:endParaRPr>
          </a:p>
          <a:p>
            <a:pPr eaLnBrk="1" hangingPunct="1">
              <a:spcBef>
                <a:spcPct val="0"/>
              </a:spcBef>
              <a:buFontTx/>
              <a:buChar char="•"/>
            </a:pPr>
            <a:r>
              <a:rPr lang="en-US" b="1" smtClean="0">
                <a:ea typeface="ＭＳ Ｐゴシック" pitchFamily="34" charset="-128"/>
              </a:rPr>
              <a:t>Be clear</a:t>
            </a:r>
            <a:r>
              <a:rPr lang="en-US" smtClean="0">
                <a:ea typeface="ＭＳ Ｐゴシック" pitchFamily="34" charset="-128"/>
              </a:rPr>
              <a:t> in directions, assignments, and closing of lesson.</a:t>
            </a:r>
          </a:p>
          <a:p>
            <a:pPr eaLnBrk="1" hangingPunct="1">
              <a:spcBef>
                <a:spcPct val="0"/>
              </a:spcBef>
            </a:pPr>
            <a:endParaRPr lang="en-US" smtClean="0">
              <a:ea typeface="ＭＳ Ｐゴシック" pitchFamily="34" charset="-128"/>
            </a:endParaRPr>
          </a:p>
          <a:p>
            <a:pPr eaLnBrk="1" hangingPunct="1">
              <a:spcBef>
                <a:spcPct val="0"/>
              </a:spcBef>
              <a:buFontTx/>
              <a:buChar char="•"/>
            </a:pPr>
            <a:r>
              <a:rPr lang="en-US" b="1" smtClean="0">
                <a:ea typeface="ＭＳ Ｐゴシック" pitchFamily="34" charset="-128"/>
              </a:rPr>
              <a:t>Connect all performance</a:t>
            </a:r>
            <a:r>
              <a:rPr lang="en-US" smtClean="0">
                <a:ea typeface="ＭＳ Ｐゴシック" pitchFamily="34" charset="-128"/>
              </a:rPr>
              <a:t> with curriculum and </a:t>
            </a:r>
            <a:r>
              <a:rPr lang="en-US" b="1" smtClean="0">
                <a:ea typeface="ＭＳ Ｐゴシック" pitchFamily="34" charset="-128"/>
              </a:rPr>
              <a:t>job description</a:t>
            </a:r>
            <a:r>
              <a:rPr lang="en-US" smtClean="0">
                <a:ea typeface="ＭＳ Ｐゴシック" pitchFamily="34" charset="-128"/>
              </a:rPr>
              <a:t>.  </a:t>
            </a:r>
          </a:p>
          <a:p>
            <a:pPr eaLnBrk="1" hangingPunct="1">
              <a:spcBef>
                <a:spcPct val="0"/>
              </a:spcBef>
            </a:pPr>
            <a:endParaRPr lang="en-US" smtClean="0">
              <a:ea typeface="ＭＳ Ｐゴシック" pitchFamily="34" charset="-128"/>
            </a:endParaRPr>
          </a:p>
          <a:p>
            <a:pPr eaLnBrk="1" hangingPunct="1">
              <a:spcBef>
                <a:spcPct val="0"/>
              </a:spcBef>
              <a:buFontTx/>
              <a:buChar char="•"/>
            </a:pPr>
            <a:r>
              <a:rPr lang="en-US" smtClean="0">
                <a:ea typeface="ＭＳ Ｐゴシック" pitchFamily="34" charset="-128"/>
              </a:rPr>
              <a:t>Connect the performance with the language of the </a:t>
            </a:r>
            <a:r>
              <a:rPr lang="en-US" b="1" smtClean="0">
                <a:ea typeface="ＭＳ Ｐゴシック" pitchFamily="34" charset="-128"/>
              </a:rPr>
              <a:t>model </a:t>
            </a:r>
            <a:r>
              <a:rPr lang="en-US" smtClean="0">
                <a:ea typeface="ＭＳ Ｐゴシック" pitchFamily="34" charset="-128"/>
              </a:rPr>
              <a:t>framework.</a:t>
            </a:r>
          </a:p>
          <a:p>
            <a:pPr eaLnBrk="1" hangingPunct="1">
              <a:spcBef>
                <a:spcPct val="0"/>
              </a:spcBef>
            </a:pPr>
            <a:endParaRPr lang="en-US" smtClean="0">
              <a:ea typeface="ＭＳ Ｐゴシック" pitchFamily="34" charset="-128"/>
            </a:endParaRPr>
          </a:p>
          <a:p>
            <a:pPr eaLnBrk="1" hangingPunct="1">
              <a:spcBef>
                <a:spcPct val="0"/>
              </a:spcBef>
              <a:buFontTx/>
              <a:buChar char="•"/>
            </a:pPr>
            <a:r>
              <a:rPr lang="en-US" b="1" smtClean="0">
                <a:ea typeface="ＭＳ Ｐゴシック" pitchFamily="34" charset="-128"/>
              </a:rPr>
              <a:t>Discuss, don</a:t>
            </a:r>
            <a:r>
              <a:rPr lang="ja-JP" altLang="en-US" b="1" smtClean="0">
                <a:ea typeface="ＭＳ Ｐゴシック" pitchFamily="34" charset="-128"/>
              </a:rPr>
              <a:t>’</a:t>
            </a:r>
            <a:r>
              <a:rPr lang="en-US" altLang="ja-JP" b="1" smtClean="0">
                <a:ea typeface="ＭＳ Ｐゴシック" pitchFamily="34" charset="-128"/>
              </a:rPr>
              <a:t>t reject, recommendations.  Acknowledge any suggestions offered.</a:t>
            </a:r>
            <a:endParaRPr lang="en-US" b="1" smtClean="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a:lstStyle/>
          <a:p>
            <a:fld id="{976B97CD-F4BA-49FA-A21D-2D61D3C12828}" type="slidenum">
              <a:rPr lang="en-US" smtClean="0"/>
              <a:pPr/>
              <a:t>20</a:t>
            </a:fld>
            <a:endParaRPr lang="en-US" smtClean="0"/>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xfrm>
            <a:off x="82123" y="4123062"/>
            <a:ext cx="6693755" cy="493832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spcBef>
                <a:spcPct val="0"/>
              </a:spcBef>
              <a:defRPr/>
            </a:pPr>
            <a:r>
              <a:rPr lang="en-US" dirty="0" smtClean="0">
                <a:ea typeface="ＭＳ Ｐゴシック" pitchFamily="34" charset="-128"/>
              </a:rPr>
              <a:t>If you are going to write a rebuttal, you want it to be effective.  A thoughtful and professional response means you are a thoughtful and professional individual.  This is an opportunity for you to make a lasting impression.  Your best defense is probably a good offense.</a:t>
            </a:r>
          </a:p>
          <a:p>
            <a:pPr eaLnBrk="1" hangingPunct="1">
              <a:spcBef>
                <a:spcPct val="0"/>
              </a:spcBef>
              <a:defRPr/>
            </a:pPr>
            <a:endParaRPr lang="en-US"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Keep it short and simple. </a:t>
            </a:r>
            <a:r>
              <a:rPr lang="en-US" dirty="0" smtClean="0">
                <a:ea typeface="ＭＳ Ｐゴシック" pitchFamily="34" charset="-128"/>
              </a:rPr>
              <a:t>Long response tend to portray you as argumentative and may aid in making the administration’s case against you.  Typically long responses contain too much emotion, are too personal and less objective.  This could potentially raise new issues upon which the evaluator may “attack” you.</a:t>
            </a:r>
          </a:p>
          <a:p>
            <a:pPr eaLnBrk="1" hangingPunct="1">
              <a:spcBef>
                <a:spcPct val="0"/>
              </a:spcBef>
              <a:defRPr/>
            </a:pPr>
            <a:endParaRPr lang="en-US" b="1"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Seek advice </a:t>
            </a:r>
            <a:r>
              <a:rPr lang="en-US" dirty="0" smtClean="0">
                <a:ea typeface="ＭＳ Ｐゴシック" pitchFamily="34" charset="-128"/>
              </a:rPr>
              <a:t>from your local association.</a:t>
            </a:r>
          </a:p>
          <a:p>
            <a:pPr eaLnBrk="1" hangingPunct="1">
              <a:spcBef>
                <a:spcPct val="0"/>
              </a:spcBef>
              <a:defRPr/>
            </a:pPr>
            <a:endParaRPr lang="en-US"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Utilize facts; create a true picture of you and your abilities – </a:t>
            </a:r>
            <a:r>
              <a:rPr lang="en-US" dirty="0" smtClean="0">
                <a:ea typeface="ＭＳ Ｐゴシック" pitchFamily="34" charset="-128"/>
              </a:rPr>
              <a:t>avoid sarcasm and accusations. Focus response on behavior not personalities. Don’t indulge in personal characterizations of the evaluator.  Instead write your response skillfully enough that a neutral third party reading the evaluation report and your rebuttal will conclude that the evaluator did not have a true picture of you and your abilities.</a:t>
            </a:r>
          </a:p>
          <a:p>
            <a:pPr eaLnBrk="1" hangingPunct="1">
              <a:spcBef>
                <a:spcPct val="0"/>
              </a:spcBef>
              <a:defRPr/>
            </a:pPr>
            <a:endParaRPr lang="en-US"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Get specifics </a:t>
            </a:r>
            <a:r>
              <a:rPr lang="en-US" dirty="0" smtClean="0">
                <a:ea typeface="ＭＳ Ｐゴシック" pitchFamily="34" charset="-128"/>
              </a:rPr>
              <a:t>vs. generalizations from evaluator.  Your response should look more thoughtful and professional than the evaluation report.  A neutral third party examining your rebuttal should conclude that you are knowledgeable, professional, calm and competent.</a:t>
            </a:r>
          </a:p>
          <a:p>
            <a:pPr eaLnBrk="1" hangingPunct="1">
              <a:spcBef>
                <a:spcPct val="0"/>
              </a:spcBef>
              <a:defRPr/>
            </a:pPr>
            <a:endParaRPr lang="en-US"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Always indicate when administrative assistance was requested but not provided.</a:t>
            </a:r>
          </a:p>
          <a:p>
            <a:pPr eaLnBrk="1" hangingPunct="1">
              <a:spcBef>
                <a:spcPct val="0"/>
              </a:spcBef>
              <a:defRPr/>
            </a:pPr>
            <a:endParaRPr lang="en-US" b="1"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Is the district implementing the evaluation model correctly?</a:t>
            </a:r>
          </a:p>
          <a:p>
            <a:pPr eaLnBrk="1" hangingPunct="1">
              <a:spcBef>
                <a:spcPct val="0"/>
              </a:spcBef>
              <a:defRPr/>
            </a:pPr>
            <a:endParaRPr lang="en-US" b="1" dirty="0" smtClean="0">
              <a:ea typeface="ＭＳ Ｐゴシック" pitchFamily="34" charset="-128"/>
            </a:endParaRPr>
          </a:p>
          <a:p>
            <a:pPr eaLnBrk="1" hangingPunct="1">
              <a:spcBef>
                <a:spcPct val="0"/>
              </a:spcBef>
              <a:buFontTx/>
              <a:buChar char="•"/>
              <a:defRPr/>
            </a:pPr>
            <a:r>
              <a:rPr lang="en-US" b="1" dirty="0" smtClean="0">
                <a:ea typeface="ＭＳ Ｐゴシック" pitchFamily="34" charset="-128"/>
              </a:rPr>
              <a:t>Connect negative comments to circumstances beyond your control.</a:t>
            </a:r>
          </a:p>
          <a:p>
            <a:pPr eaLnBrk="1" hangingPunct="1">
              <a:spcBef>
                <a:spcPct val="0"/>
              </a:spcBef>
              <a:defRPr/>
            </a:pPr>
            <a:endParaRPr lang="en-US" b="1" dirty="0" smtClean="0">
              <a:ea typeface="ＭＳ Ｐゴシック" pitchFamily="34" charset="-128"/>
            </a:endParaRPr>
          </a:p>
          <a:p>
            <a:pPr eaLnBrk="1" hangingPunct="1">
              <a:spcBef>
                <a:spcPct val="0"/>
              </a:spcBef>
              <a:buFontTx/>
              <a:buChar char="•"/>
              <a:defRPr/>
            </a:pPr>
            <a:r>
              <a:rPr lang="en-US" b="1" u="sng" dirty="0" smtClean="0">
                <a:ea typeface="ＭＳ Ｐゴシック" pitchFamily="34" charset="-128"/>
              </a:rPr>
              <a:t>Have an association rep., officer, rebuttal committee member read the response/rebuttal before giving it to the administrator.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a:lstStyle/>
          <a:p>
            <a:fld id="{976B97CD-F4BA-49FA-A21D-2D61D3C12828}" type="slidenum">
              <a:rPr lang="en-US" smtClean="0"/>
              <a:pPr/>
              <a:t>21</a:t>
            </a:fld>
            <a:endParaRPr lang="en-US" smtClean="0"/>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xfrm>
            <a:off x="82123" y="4123062"/>
            <a:ext cx="6693755" cy="493832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spcBef>
                <a:spcPct val="0"/>
              </a:spcBef>
              <a:defRPr/>
            </a:pPr>
            <a:endParaRPr lang="en-US" b="1" u="sng" dirty="0" smtClean="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a:lstStyle/>
          <a:p>
            <a:fld id="{976B97CD-F4BA-49FA-A21D-2D61D3C12828}" type="slidenum">
              <a:rPr lang="en-US" smtClean="0"/>
              <a:pPr/>
              <a:t>22</a:t>
            </a:fld>
            <a:endParaRPr lang="en-US" smtClean="0"/>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xfrm>
            <a:off x="82123" y="4123062"/>
            <a:ext cx="6693755" cy="493832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spcBef>
                <a:spcPct val="0"/>
              </a:spcBef>
              <a:defRPr/>
            </a:pPr>
            <a:endParaRPr lang="en-US" b="1" u="sng" dirty="0" smtClean="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xfrm>
            <a:off x="82123" y="4197885"/>
            <a:ext cx="6693755" cy="486349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buFontTx/>
              <a:buChar char="•"/>
              <a:defRPr/>
            </a:pPr>
            <a:r>
              <a:rPr lang="en-US" dirty="0" smtClean="0">
                <a:ea typeface="ＭＳ Ｐゴシック" pitchFamily="34" charset="-128"/>
              </a:rPr>
              <a:t>Corrective Action Plans are important.</a:t>
            </a:r>
          </a:p>
          <a:p>
            <a:pPr>
              <a:buFontTx/>
              <a:buChar char="•"/>
              <a:defRPr/>
            </a:pPr>
            <a:r>
              <a:rPr lang="en-US" dirty="0" smtClean="0">
                <a:ea typeface="ＭＳ Ｐゴシック" pitchFamily="34" charset="-128"/>
              </a:rPr>
              <a:t>Do not sign anything without advice from association and/or </a:t>
            </a:r>
            <a:r>
              <a:rPr lang="en-US" dirty="0" err="1" smtClean="0">
                <a:ea typeface="ＭＳ Ｐゴシック" pitchFamily="34" charset="-128"/>
              </a:rPr>
              <a:t>UniServ</a:t>
            </a:r>
            <a:r>
              <a:rPr lang="en-US" dirty="0" smtClean="0">
                <a:ea typeface="ＭＳ Ｐゴシック" pitchFamily="34" charset="-128"/>
              </a:rPr>
              <a:t> rep.</a:t>
            </a:r>
          </a:p>
          <a:p>
            <a:pPr>
              <a:buFontTx/>
              <a:buChar char="•"/>
              <a:defRPr/>
            </a:pPr>
            <a:r>
              <a:rPr lang="en-US" dirty="0" smtClean="0">
                <a:ea typeface="ＭＳ Ｐゴシック" pitchFamily="34" charset="-128"/>
              </a:rPr>
              <a:t>Evaluate if action plan is doable.</a:t>
            </a:r>
          </a:p>
          <a:p>
            <a:pPr>
              <a:buFontTx/>
              <a:buChar char="•"/>
              <a:defRPr/>
            </a:pPr>
            <a:r>
              <a:rPr lang="en-US" dirty="0" smtClean="0">
                <a:ea typeface="ＭＳ Ｐゴシック" pitchFamily="34" charset="-128"/>
              </a:rPr>
              <a:t>Are the timelines realistic?</a:t>
            </a:r>
          </a:p>
          <a:p>
            <a:pPr>
              <a:buFontTx/>
              <a:buChar char="•"/>
              <a:defRPr/>
            </a:pPr>
            <a:endParaRPr lang="en-US" dirty="0" smtClean="0">
              <a:ea typeface="ＭＳ Ｐゴシック" pitchFamily="34" charset="-128"/>
            </a:endParaRPr>
          </a:p>
          <a:p>
            <a:pPr>
              <a:buFontTx/>
              <a:buChar char="•"/>
              <a:defRPr/>
            </a:pPr>
            <a:r>
              <a:rPr lang="en-US" dirty="0" smtClean="0">
                <a:ea typeface="ＭＳ Ｐゴシック" pitchFamily="34" charset="-128"/>
              </a:rPr>
              <a:t>Law says that the evaluator and the teacher must develop the Corrective Action Plan together (mutually developed not mutual agreement!), and that the district must provide all necessary supports. Corrective Action Plan must include timelines, responsibilities, specific supports from the district to address the deficiencies identified in the evaluation. </a:t>
            </a:r>
          </a:p>
          <a:p>
            <a:pPr>
              <a:buFontTx/>
              <a:buChar char="•"/>
              <a:defRPr/>
            </a:pPr>
            <a:endParaRPr lang="en-US" dirty="0" smtClean="0">
              <a:ea typeface="ＭＳ Ｐゴシック" pitchFamily="34" charset="-128"/>
            </a:endParaRPr>
          </a:p>
          <a:p>
            <a:pPr marL="167918" indent="-167918">
              <a:buFont typeface="Arial" pitchFamily="34" charset="0"/>
              <a:buChar char="•"/>
              <a:defRPr/>
            </a:pPr>
            <a:r>
              <a:rPr lang="en-US" dirty="0" smtClean="0">
                <a:ea typeface="ＭＳ Ｐゴシック" pitchFamily="34" charset="-128"/>
              </a:rPr>
              <a:t>The teaching staff member’s supervisor, or his or her designee, and the teaching staff member on a corrective action plan shall discuss the teaching staff member’s progress toward the goals outlined in the corrective action plan during each post-observation conference.</a:t>
            </a:r>
          </a:p>
          <a:p>
            <a:pPr marL="167918" indent="-167918">
              <a:buFont typeface="Arial" pitchFamily="34" charset="0"/>
              <a:buChar char="•"/>
              <a:defRPr/>
            </a:pPr>
            <a:r>
              <a:rPr lang="en-US" dirty="0" smtClean="0">
                <a:ea typeface="ＭＳ Ｐゴシック" pitchFamily="34" charset="-128"/>
              </a:rPr>
              <a:t>The School Improvement Panel shall ensure teachers with a corrective action plan receive a mid-year evaluation. If the corrective action plan was created before the start of the academic year, the mid-year evaluation shall occur before February 15; if the corrective action plan was created after the start of the academic year, the mid-year evaluation shall occur before the annual summary conference. The mid-year evaluation shall include, at a minimum:</a:t>
            </a:r>
          </a:p>
          <a:p>
            <a:pPr marL="615700" lvl="1" indent="-167918">
              <a:buFont typeface="Arial" pitchFamily="34" charset="0"/>
              <a:buChar char="•"/>
              <a:defRPr/>
            </a:pPr>
            <a:r>
              <a:rPr lang="en-US" dirty="0" smtClean="0">
                <a:ea typeface="ＭＳ Ｐゴシック" pitchFamily="34" charset="-128"/>
              </a:rPr>
              <a:t>One observation in addition to the observations required for the purpose of evaluation. The length of which shall be determined by the chief school administrator or the principal; and </a:t>
            </a:r>
          </a:p>
          <a:p>
            <a:pPr marL="615700" lvl="1" indent="-167918">
              <a:buFont typeface="Arial" pitchFamily="34" charset="0"/>
              <a:buChar char="•"/>
              <a:defRPr/>
            </a:pPr>
            <a:r>
              <a:rPr lang="en-US" dirty="0" smtClean="0">
                <a:ea typeface="ＭＳ Ｐゴシック" pitchFamily="34" charset="-128"/>
              </a:rPr>
              <a:t>One post-observation conference in addition to the observations required during which progress toward the teacher’s goals outlined in the corrective action plan shall be reviewed. </a:t>
            </a:r>
          </a:p>
          <a:p>
            <a:pPr marL="167918" indent="-167918">
              <a:buFont typeface="Arial" pitchFamily="34" charset="0"/>
              <a:buChar char="•"/>
              <a:defRPr/>
            </a:pPr>
            <a:r>
              <a:rPr lang="en-US" dirty="0" smtClean="0">
                <a:ea typeface="ＭＳ Ｐゴシック" pitchFamily="34" charset="-128"/>
              </a:rPr>
              <a:t>Tenured teachers with a corrective action plan shall be observed by multiple observers for the purpose of evaluation.</a:t>
            </a:r>
          </a:p>
          <a:p>
            <a:pPr>
              <a:buFontTx/>
              <a:buChar char="•"/>
              <a:defRPr/>
            </a:pPr>
            <a:endParaRPr lang="en-US" dirty="0" smtClean="0">
              <a:ea typeface="ＭＳ Ｐゴシック" pitchFamily="34" charset="-128"/>
            </a:endParaRPr>
          </a:p>
          <a:p>
            <a:pPr>
              <a:defRPr/>
            </a:pPr>
            <a:endParaRPr lang="en-US" dirty="0" smtClean="0">
              <a:ea typeface="ＭＳ Ｐゴシック" pitchFamily="34" charset="-128"/>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E481B6AA-F6A5-4CAB-B320-D068CD3D4F18}"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US" dirty="0" smtClean="0"/>
          </a:p>
          <a:p>
            <a:pPr>
              <a:defRPr/>
            </a:pPr>
            <a:r>
              <a:rPr lang="en-US" b="1" dirty="0" smtClean="0"/>
              <a:t>Summative Evaluation </a:t>
            </a:r>
          </a:p>
          <a:p>
            <a:pPr marL="167918" indent="-167918">
              <a:buFont typeface="Arial" pitchFamily="34" charset="0"/>
              <a:buChar char="•"/>
              <a:defRPr/>
            </a:pPr>
            <a:r>
              <a:rPr lang="en-US" dirty="0" smtClean="0"/>
              <a:t>Completed by June 2013 for tenured teachers </a:t>
            </a:r>
          </a:p>
          <a:p>
            <a:pPr marL="167918" indent="-167918">
              <a:buFont typeface="Arial" pitchFamily="34" charset="0"/>
              <a:buChar char="•"/>
              <a:defRPr/>
            </a:pPr>
            <a:r>
              <a:rPr lang="en-US" dirty="0" smtClean="0"/>
              <a:t>Completed before April 30, 2013 for non-tenured teachers </a:t>
            </a:r>
          </a:p>
          <a:p>
            <a:pPr marL="167918" indent="-167918">
              <a:buFont typeface="Arial" pitchFamily="34" charset="0"/>
              <a:buChar char="•"/>
              <a:defRPr/>
            </a:pPr>
            <a:r>
              <a:rPr lang="en-US" dirty="0" smtClean="0"/>
              <a:t>Results in a mutually-developed teacher professional development plan and aims to inform career growth and recognition opportunities, retention provisions, and where applicable, separation procedures </a:t>
            </a:r>
          </a:p>
          <a:p>
            <a:pPr marL="167918" indent="-167918">
              <a:buFont typeface="Arial" pitchFamily="34" charset="0"/>
              <a:buChar char="•"/>
              <a:defRPr/>
            </a:pPr>
            <a:r>
              <a:rPr lang="en-US" dirty="0" smtClean="0"/>
              <a:t>Utilizes 4 levels of differentiated teacher performance: highly effective, effective, partially effective, ineffective </a:t>
            </a:r>
          </a:p>
          <a:p>
            <a:pPr marL="167918" indent="-167918">
              <a:buFont typeface="Arial" pitchFamily="34" charset="0"/>
              <a:buChar char="•"/>
              <a:defRPr/>
            </a:pPr>
            <a:endParaRPr lang="en-US" dirty="0" smtClean="0"/>
          </a:p>
          <a:p>
            <a:pPr>
              <a:defRPr/>
            </a:pPr>
            <a:endParaRPr lang="en-US" dirty="0"/>
          </a:p>
        </p:txBody>
      </p:sp>
      <p:sp>
        <p:nvSpPr>
          <p:cNvPr id="41988" name="Slide Number Placeholder 3"/>
          <p:cNvSpPr>
            <a:spLocks noGrp="1"/>
          </p:cNvSpPr>
          <p:nvPr>
            <p:ph type="sldNum" sz="quarter" idx="5"/>
          </p:nvPr>
        </p:nvSpPr>
        <p:spPr bwMode="auto">
          <a:noFill/>
          <a:ln>
            <a:miter lim="800000"/>
            <a:headEnd/>
            <a:tailEnd/>
          </a:ln>
        </p:spPr>
        <p:txBody>
          <a:bodyPr/>
          <a:lstStyle/>
          <a:p>
            <a:fld id="{89DCAE30-8BBF-486A-AA56-3A2E6D41B1B6}" type="slidenum">
              <a:rPr lang="en-US" smtClean="0"/>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5F4D4A-0704-4FB8-B81E-607BF07FCA5C}" type="datetimeFigureOut">
              <a:rPr lang="en-US" smtClean="0"/>
              <a:t>3/17/14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922646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F4D4A-0704-4FB8-B81E-607BF07FCA5C}" type="datetimeFigureOut">
              <a:rPr lang="en-US" smtClean="0"/>
              <a:t>3/17/14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63064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5F4D4A-0704-4FB8-B81E-607BF07FCA5C}" type="datetimeFigureOut">
              <a:rPr lang="en-US" smtClean="0"/>
              <a:t>3/17/14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273811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5F4D4A-0704-4FB8-B81E-607BF07FCA5C}" type="datetimeFigureOut">
              <a:rPr lang="en-US" smtClean="0"/>
              <a:t>3/17/14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192381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5F4D4A-0704-4FB8-B81E-607BF07FCA5C}" type="datetimeFigureOut">
              <a:rPr lang="en-US" smtClean="0"/>
              <a:t>3/17/14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1307886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5F4D4A-0704-4FB8-B81E-607BF07FCA5C}" type="datetimeFigureOut">
              <a:rPr lang="en-US" smtClean="0"/>
              <a:t>3/17/14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2084965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F4D4A-0704-4FB8-B81E-607BF07FCA5C}" type="datetimeFigureOut">
              <a:rPr lang="en-US" smtClean="0"/>
              <a:t>3/17/14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101903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F4D4A-0704-4FB8-B81E-607BF07FCA5C}" type="datetimeFigureOut">
              <a:rPr lang="en-US" smtClean="0"/>
              <a:t>3/17/14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3616267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F4D4A-0704-4FB8-B81E-607BF07FCA5C}" type="datetimeFigureOut">
              <a:rPr lang="en-US" smtClean="0"/>
              <a:t>3/17/14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381595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F4D4A-0704-4FB8-B81E-607BF07FCA5C}" type="datetimeFigureOut">
              <a:rPr lang="en-US" smtClean="0"/>
              <a:t>3/17/14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4203118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F4D4A-0704-4FB8-B81E-607BF07FCA5C}" type="datetimeFigureOut">
              <a:rPr lang="en-US" smtClean="0"/>
              <a:t>3/17/14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7E9A6-08F1-4065-A9B3-0DA75CBE26EF}" type="slidenum">
              <a:rPr lang="en-US" smtClean="0"/>
              <a:t>‹#›</a:t>
            </a:fld>
            <a:endParaRPr lang="en-US"/>
          </a:p>
        </p:txBody>
      </p:sp>
    </p:spTree>
    <p:extLst>
      <p:ext uri="{BB962C8B-B14F-4D97-AF65-F5344CB8AC3E}">
        <p14:creationId xmlns:p14="http://schemas.microsoft.com/office/powerpoint/2010/main" val="6213503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F4D4A-0704-4FB8-B81E-607BF07FCA5C}" type="datetimeFigureOut">
              <a:rPr lang="en-US" smtClean="0"/>
              <a:t>3/17/14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7E9A6-08F1-4065-A9B3-0DA75CBE26EF}" type="slidenum">
              <a:rPr lang="en-US" smtClean="0"/>
              <a:t>‹#›</a:t>
            </a:fld>
            <a:endParaRPr lang="en-US"/>
          </a:p>
        </p:txBody>
      </p:sp>
    </p:spTree>
    <p:extLst>
      <p:ext uri="{BB962C8B-B14F-4D97-AF65-F5344CB8AC3E}">
        <p14:creationId xmlns:p14="http://schemas.microsoft.com/office/powerpoint/2010/main" val="2775180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4.wmf"/><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14400" y="381000"/>
            <a:ext cx="8229600" cy="2895600"/>
          </a:xfrm>
        </p:spPr>
        <p:txBody>
          <a:bodyPr rtlCol="0">
            <a:normAutofit/>
          </a:bodyPr>
          <a:lstStyle/>
          <a:p>
            <a:pPr eaLnBrk="1" fontAlgn="auto" hangingPunct="1">
              <a:spcAft>
                <a:spcPts val="0"/>
              </a:spcAft>
              <a:defRPr/>
            </a:pPr>
            <a:r>
              <a:rPr lang="en-US" sz="5200" dirty="0" smtClean="0">
                <a:solidFill>
                  <a:schemeClr val="accent2">
                    <a:lumMod val="75000"/>
                  </a:schemeClr>
                </a:solidFill>
              </a:rPr>
              <a:t>Teacher evaluation in NJ:</a:t>
            </a:r>
            <a:br>
              <a:rPr lang="en-US" sz="5200" dirty="0" smtClean="0">
                <a:solidFill>
                  <a:schemeClr val="accent2">
                    <a:lumMod val="75000"/>
                  </a:schemeClr>
                </a:solidFill>
              </a:rPr>
            </a:br>
            <a:r>
              <a:rPr lang="en-US" sz="5200" dirty="0" smtClean="0">
                <a:solidFill>
                  <a:schemeClr val="accent2">
                    <a:lumMod val="75000"/>
                  </a:schemeClr>
                </a:solidFill>
              </a:rPr>
              <a:t/>
            </a:r>
            <a:br>
              <a:rPr lang="en-US" sz="5200" dirty="0" smtClean="0">
                <a:solidFill>
                  <a:schemeClr val="accent2">
                    <a:lumMod val="75000"/>
                  </a:schemeClr>
                </a:solidFill>
              </a:rPr>
            </a:br>
            <a:r>
              <a:rPr lang="en-US" sz="5200" dirty="0" smtClean="0">
                <a:solidFill>
                  <a:schemeClr val="accent2">
                    <a:lumMod val="75000"/>
                  </a:schemeClr>
                </a:solidFill>
              </a:rPr>
              <a:t>2013</a:t>
            </a:r>
            <a:endParaRPr lang="en-US" sz="5200" dirty="0">
              <a:solidFill>
                <a:schemeClr val="accent2">
                  <a:lumMod val="75000"/>
                </a:schemeClr>
              </a:solidFill>
            </a:endParaRPr>
          </a:p>
        </p:txBody>
      </p:sp>
      <p:sp>
        <p:nvSpPr>
          <p:cNvPr id="8" name="Chevron 7"/>
          <p:cNvSpPr/>
          <p:nvPr/>
        </p:nvSpPr>
        <p:spPr>
          <a:xfrm rot="5400000">
            <a:off x="-2095500" y="4076700"/>
            <a:ext cx="4876800" cy="685800"/>
          </a:xfrm>
          <a:prstGeom prst="chevron">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CC66"/>
              </a:solidFill>
            </a:endParaRPr>
          </a:p>
        </p:txBody>
      </p:sp>
      <p:sp>
        <p:nvSpPr>
          <p:cNvPr id="10" name="Chevron 9"/>
          <p:cNvSpPr/>
          <p:nvPr/>
        </p:nvSpPr>
        <p:spPr>
          <a:xfrm rot="5400000">
            <a:off x="-304800" y="1295400"/>
            <a:ext cx="1295400" cy="685800"/>
          </a:xfrm>
          <a:prstGeom prst="chevr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CC66"/>
              </a:solidFill>
            </a:endParaRPr>
          </a:p>
        </p:txBody>
      </p:sp>
      <p:sp>
        <p:nvSpPr>
          <p:cNvPr id="11" name="Chevron 10"/>
          <p:cNvSpPr/>
          <p:nvPr/>
        </p:nvSpPr>
        <p:spPr>
          <a:xfrm rot="5400000">
            <a:off x="-304800" y="304800"/>
            <a:ext cx="1295400" cy="685800"/>
          </a:xfrm>
          <a:prstGeom prst="chevron">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CC66"/>
              </a:solidFill>
            </a:endParaRPr>
          </a:p>
        </p:txBody>
      </p:sp>
      <p:sp>
        <p:nvSpPr>
          <p:cNvPr id="5126" name="TextBox 6"/>
          <p:cNvSpPr txBox="1">
            <a:spLocks noChangeArrowheads="1"/>
          </p:cNvSpPr>
          <p:nvPr/>
        </p:nvSpPr>
        <p:spPr bwMode="auto">
          <a:xfrm>
            <a:off x="1447800" y="3352800"/>
            <a:ext cx="7162800" cy="1200150"/>
          </a:xfrm>
          <a:prstGeom prst="rect">
            <a:avLst/>
          </a:prstGeom>
          <a:noFill/>
          <a:ln w="9525">
            <a:noFill/>
            <a:miter lim="800000"/>
            <a:headEnd/>
            <a:tailEnd/>
          </a:ln>
        </p:spPr>
        <p:txBody>
          <a:bodyPr>
            <a:spAutoFit/>
          </a:bodyPr>
          <a:lstStyle/>
          <a:p>
            <a:pPr algn="ctr"/>
            <a:endParaRPr lang="en-US">
              <a:latin typeface="Calibri" pitchFamily="34" charset="0"/>
            </a:endParaRPr>
          </a:p>
          <a:p>
            <a:pPr algn="ctr"/>
            <a:r>
              <a:rPr lang="en-US">
                <a:latin typeface="Calibri" pitchFamily="34" charset="0"/>
              </a:rPr>
              <a:t>PRESENTERS</a:t>
            </a:r>
            <a:r>
              <a:rPr lang="ja-JP" altLang="en-US">
                <a:latin typeface="Calibri" pitchFamily="34" charset="0"/>
                <a:cs typeface="ＭＳ Ｐゴシック"/>
              </a:rPr>
              <a:t>’</a:t>
            </a:r>
            <a:r>
              <a:rPr lang="en-US" altLang="ja-JP">
                <a:latin typeface="Calibri" pitchFamily="34" charset="0"/>
                <a:cs typeface="ＭＳ Ｐゴシック"/>
              </a:rPr>
              <a:t> NAMES</a:t>
            </a:r>
            <a:endParaRPr lang="en-US" altLang="ja-JP" i="1">
              <a:latin typeface="Calibri" pitchFamily="34" charset="0"/>
              <a:cs typeface="ＭＳ Ｐゴシック"/>
            </a:endParaRPr>
          </a:p>
          <a:p>
            <a:endParaRPr lang="en-US" i="1">
              <a:latin typeface="Calibri" pitchFamily="34" charset="0"/>
            </a:endParaRPr>
          </a:p>
          <a:p>
            <a:endParaRPr lang="en-US" i="1">
              <a:latin typeface="Calibri" pitchFamily="34" charset="0"/>
            </a:endParaRPr>
          </a:p>
        </p:txBody>
      </p:sp>
      <p:pic>
        <p:nvPicPr>
          <p:cNvPr id="5127" name="Picture 1" descr="PPT-Highlights 1 copy.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 name="TextBox 8"/>
          <p:cNvSpPr txBox="1"/>
          <p:nvPr/>
        </p:nvSpPr>
        <p:spPr>
          <a:xfrm>
            <a:off x="4111752" y="2748044"/>
            <a:ext cx="5029200" cy="1361911"/>
          </a:xfrm>
          <a:prstGeom prst="rect">
            <a:avLst/>
          </a:prstGeom>
          <a:solidFill>
            <a:srgbClr val="F9F9F9"/>
          </a:solidFill>
        </p:spPr>
        <p:txBody>
          <a:bodyPr wrap="square" rtlCol="0">
            <a:spAutoFit/>
          </a:bodyPr>
          <a:lstStyle/>
          <a:p>
            <a:pPr algn="ctr" fontAlgn="auto">
              <a:lnSpc>
                <a:spcPts val="3300"/>
              </a:lnSpc>
              <a:spcBef>
                <a:spcPts val="0"/>
              </a:spcBef>
              <a:spcAft>
                <a:spcPts val="0"/>
              </a:spcAft>
              <a:defRPr/>
            </a:pPr>
            <a:endParaRPr lang="en-US" sz="2800" b="1" i="1" dirty="0" smtClean="0">
              <a:solidFill>
                <a:srgbClr val="CC0000"/>
              </a:solidFill>
              <a:effectLst>
                <a:outerShdw blurRad="38100" dist="38100" dir="2700000" algn="tl">
                  <a:srgbClr val="000000">
                    <a:alpha val="43137"/>
                  </a:srgbClr>
                </a:outerShdw>
              </a:effectLst>
              <a:latin typeface="Franklin Gothic Medium Cond" pitchFamily="34" charset="0"/>
              <a:cs typeface="Arial" pitchFamily="34" charset="0"/>
            </a:endParaRPr>
          </a:p>
          <a:p>
            <a:pPr algn="ctr" fontAlgn="auto">
              <a:lnSpc>
                <a:spcPts val="3300"/>
              </a:lnSpc>
              <a:spcBef>
                <a:spcPts val="0"/>
              </a:spcBef>
              <a:spcAft>
                <a:spcPts val="0"/>
              </a:spcAft>
              <a:defRPr/>
            </a:pPr>
            <a:r>
              <a:rPr lang="en-US" sz="2800" b="1" i="1" dirty="0" smtClean="0">
                <a:solidFill>
                  <a:srgbClr val="CC0000"/>
                </a:solidFill>
                <a:effectLst>
                  <a:outerShdw blurRad="38100" dist="38100" dir="2700000" algn="tl">
                    <a:srgbClr val="000000">
                      <a:alpha val="43137"/>
                    </a:srgbClr>
                  </a:outerShdw>
                </a:effectLst>
                <a:latin typeface="Franklin Gothic Medium Cond" pitchFamily="34" charset="0"/>
                <a:cs typeface="Arial" pitchFamily="34" charset="0"/>
              </a:rPr>
              <a:t>REBUTTAL WRITING TRAINING</a:t>
            </a:r>
          </a:p>
          <a:p>
            <a:pPr fontAlgn="auto">
              <a:lnSpc>
                <a:spcPts val="3300"/>
              </a:lnSpc>
              <a:spcBef>
                <a:spcPts val="0"/>
              </a:spcBef>
              <a:spcAft>
                <a:spcPts val="0"/>
              </a:spcAft>
              <a:defRPr/>
            </a:pPr>
            <a:endParaRPr lang="en-US" sz="2800" b="1" i="1" dirty="0">
              <a:solidFill>
                <a:srgbClr val="CC0000"/>
              </a:solidFill>
              <a:effectLst>
                <a:outerShdw blurRad="38100" dist="38100" dir="2700000" algn="tl">
                  <a:srgbClr val="000000">
                    <a:alpha val="43137"/>
                  </a:srgbClr>
                </a:outerShdw>
              </a:effectLst>
              <a:latin typeface="Franklin Gothic Medium Cond" pitchFamily="34" charset="0"/>
              <a:cs typeface="Arial" pitchFamily="34" charset="0"/>
            </a:endParaRPr>
          </a:p>
        </p:txBody>
      </p:sp>
    </p:spTree>
    <p:extLst>
      <p:ext uri="{BB962C8B-B14F-4D97-AF65-F5344CB8AC3E}">
        <p14:creationId xmlns:p14="http://schemas.microsoft.com/office/powerpoint/2010/main" val="19360153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457200" y="1600200"/>
            <a:ext cx="8229600" cy="4608513"/>
          </a:xfrm>
        </p:spPr>
        <p:txBody>
          <a:bodyPr/>
          <a:lstStyle/>
          <a:p>
            <a:r>
              <a:rPr lang="en-US" sz="2600" dirty="0" smtClean="0">
                <a:latin typeface="Times New Roman" pitchFamily="18" charset="0"/>
                <a:ea typeface="ＭＳ Ｐゴシック" pitchFamily="34" charset="-128"/>
                <a:cs typeface="Times New Roman" pitchFamily="18" charset="0"/>
              </a:rPr>
              <a:t>Shall be used as one form of evidence for measurement of teacher performance</a:t>
            </a:r>
          </a:p>
          <a:p>
            <a:r>
              <a:rPr lang="en-US" sz="2600" dirty="0" smtClean="0">
                <a:latin typeface="Times New Roman" pitchFamily="18" charset="0"/>
                <a:ea typeface="ＭＳ Ｐゴシック" pitchFamily="34" charset="-128"/>
                <a:cs typeface="Times New Roman" pitchFamily="18" charset="0"/>
              </a:rPr>
              <a:t>Will be included in the determination of the annual summative evaluation rating</a:t>
            </a:r>
          </a:p>
          <a:p>
            <a:r>
              <a:rPr lang="en-US" sz="2600" dirty="0" smtClean="0">
                <a:latin typeface="Times New Roman" pitchFamily="18" charset="0"/>
                <a:ea typeface="ＭＳ Ｐゴシック" pitchFamily="34" charset="-128"/>
                <a:cs typeface="Times New Roman" pitchFamily="18" charset="0"/>
              </a:rPr>
              <a:t>Shall be conducted by an individual</a:t>
            </a:r>
          </a:p>
          <a:p>
            <a:pPr lvl="1"/>
            <a:r>
              <a:rPr lang="en-US" sz="2600" dirty="0" smtClean="0">
                <a:latin typeface="Times New Roman" pitchFamily="18" charset="0"/>
                <a:ea typeface="ＭＳ Ｐゴシック" pitchFamily="34" charset="-128"/>
                <a:cs typeface="Times New Roman" pitchFamily="18" charset="0"/>
              </a:rPr>
              <a:t> employed in the school district in a supervisory role and capacity</a:t>
            </a:r>
          </a:p>
          <a:p>
            <a:pPr lvl="1"/>
            <a:r>
              <a:rPr lang="en-US" sz="2600" dirty="0" smtClean="0">
                <a:latin typeface="Times New Roman" pitchFamily="18" charset="0"/>
                <a:ea typeface="ＭＳ Ｐゴシック" pitchFamily="34" charset="-128"/>
                <a:cs typeface="Times New Roman" pitchFamily="18" charset="0"/>
              </a:rPr>
              <a:t>possessing a school administrator certificate, principal certificate, or supervisor certificate.</a:t>
            </a:r>
          </a:p>
        </p:txBody>
      </p:sp>
      <p:sp>
        <p:nvSpPr>
          <p:cNvPr id="3075" name="Rectangle 2"/>
          <p:cNvSpPr>
            <a:spLocks noGrp="1" noChangeArrowheads="1"/>
          </p:cNvSpPr>
          <p:nvPr>
            <p:ph type="title"/>
          </p:nvPr>
        </p:nvSpPr>
        <p:spPr>
          <a:xfrm>
            <a:off x="457200" y="304800"/>
            <a:ext cx="8229600" cy="1219200"/>
          </a:xfrm>
        </p:spPr>
        <p:txBody>
          <a:bodyPr/>
          <a:lstStyle/>
          <a:p>
            <a:pPr algn="l" eaLnBrk="1" hangingPunct="1"/>
            <a:r>
              <a:rPr lang="en-US" sz="3200" b="1" i="1" dirty="0" smtClean="0">
                <a:solidFill>
                  <a:srgbClr val="CC0000"/>
                </a:solidFill>
                <a:effectLst>
                  <a:outerShdw blurRad="38100" dist="38100" dir="2700000" algn="tl">
                    <a:srgbClr val="000000">
                      <a:alpha val="43137"/>
                    </a:srgbClr>
                  </a:outerShdw>
                </a:effectLst>
                <a:ea typeface="ＭＳ Ｐゴシック" pitchFamily="34" charset="-128"/>
              </a:rPr>
              <a:t>OBSERVATIONS</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949815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OBSERVATION TYPES</a:t>
            </a:r>
          </a:p>
        </p:txBody>
      </p:sp>
      <p:sp>
        <p:nvSpPr>
          <p:cNvPr id="4099" name="Content Placeholder 2"/>
          <p:cNvSpPr>
            <a:spLocks noGrp="1"/>
          </p:cNvSpPr>
          <p:nvPr>
            <p:ph idx="1"/>
          </p:nvPr>
        </p:nvSpPr>
        <p:spPr>
          <a:xfrm>
            <a:off x="457200" y="1600200"/>
            <a:ext cx="8229600" cy="5029200"/>
          </a:xfrm>
        </p:spPr>
        <p:txBody>
          <a:bodyPr/>
          <a:lstStyle/>
          <a:p>
            <a:pPr>
              <a:buClr>
                <a:srgbClr val="C00000"/>
              </a:buClr>
              <a:buFont typeface="Times" pitchFamily="18" charset="0"/>
              <a:buChar char="●"/>
            </a:pPr>
            <a:r>
              <a:rPr lang="en-US" sz="2800" dirty="0" smtClean="0">
                <a:latin typeface="Times New Roman" pitchFamily="18" charset="0"/>
                <a:ea typeface="ＭＳ Ｐゴシック" pitchFamily="34" charset="-128"/>
                <a:cs typeface="Times New Roman" pitchFamily="18" charset="0"/>
              </a:rPr>
              <a:t>“Long observation”</a:t>
            </a:r>
          </a:p>
          <a:p>
            <a:pPr lvl="1">
              <a:buClr>
                <a:srgbClr val="C00000"/>
              </a:buClr>
              <a:buFont typeface="Courier New" pitchFamily="49" charset="0"/>
              <a:buChar char="o"/>
            </a:pPr>
            <a:r>
              <a:rPr lang="en-US" sz="2400" dirty="0" smtClean="0">
                <a:latin typeface="Times New Roman" pitchFamily="18" charset="0"/>
                <a:ea typeface="ＭＳ Ｐゴシック" pitchFamily="34" charset="-128"/>
                <a:cs typeface="Times New Roman" pitchFamily="18" charset="0"/>
              </a:rPr>
              <a:t>Minimum duration of 40 minutes or one class period, whichever is shorter</a:t>
            </a:r>
          </a:p>
          <a:p>
            <a:pPr>
              <a:buClr>
                <a:srgbClr val="C00000"/>
              </a:buClr>
              <a:buFont typeface="Times" pitchFamily="18" charset="0"/>
              <a:buChar char="●"/>
            </a:pPr>
            <a:r>
              <a:rPr lang="en-US" sz="2800" dirty="0" smtClean="0">
                <a:latin typeface="Times New Roman" pitchFamily="18" charset="0"/>
                <a:ea typeface="ＭＳ Ｐゴシック" pitchFamily="34" charset="-128"/>
                <a:cs typeface="Times New Roman" pitchFamily="18" charset="0"/>
              </a:rPr>
              <a:t>“Short observation”</a:t>
            </a:r>
          </a:p>
          <a:p>
            <a:pPr lvl="1">
              <a:buClr>
                <a:srgbClr val="C00000"/>
              </a:buClr>
              <a:buFont typeface="Courier New" pitchFamily="49" charset="0"/>
              <a:buChar char="o"/>
            </a:pPr>
            <a:r>
              <a:rPr lang="en-US" sz="2400" dirty="0" smtClean="0">
                <a:latin typeface="Times New Roman" pitchFamily="18" charset="0"/>
                <a:ea typeface="ＭＳ Ｐゴシック" pitchFamily="34" charset="-128"/>
                <a:cs typeface="Times New Roman" pitchFamily="18" charset="0"/>
              </a:rPr>
              <a:t>At least 20 minutes</a:t>
            </a:r>
          </a:p>
          <a:p>
            <a:endParaRPr lang="en-US" dirty="0" smtClean="0">
              <a:ea typeface="ＭＳ Ｐゴシック" pitchFamily="34" charset="-128"/>
            </a:endParaRPr>
          </a:p>
          <a:p>
            <a:endParaRPr lang="en-US" dirty="0" smtClean="0">
              <a:ea typeface="ＭＳ Ｐゴシック" pitchFamily="34" charset="-128"/>
            </a:endParaRPr>
          </a:p>
          <a:p>
            <a:endParaRPr lang="en-US" dirty="0" smtClean="0">
              <a:ea typeface="ＭＳ Ｐゴシック" pitchFamily="34" charset="-128"/>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27197519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OBSERVATION TYPES</a:t>
            </a:r>
          </a:p>
        </p:txBody>
      </p:sp>
      <p:sp>
        <p:nvSpPr>
          <p:cNvPr id="5123" name="Content Placeholder 2"/>
          <p:cNvSpPr>
            <a:spLocks noGrp="1"/>
          </p:cNvSpPr>
          <p:nvPr>
            <p:ph idx="1"/>
          </p:nvPr>
        </p:nvSpPr>
        <p:spPr/>
        <p:txBody>
          <a:bodyPr/>
          <a:lstStyle/>
          <a:p>
            <a:pPr>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“Announced observation”</a:t>
            </a:r>
          </a:p>
          <a:p>
            <a:pPr lvl="1"/>
            <a:r>
              <a:rPr lang="en-US" sz="2400" b="1" dirty="0" smtClean="0">
                <a:latin typeface="Times New Roman" pitchFamily="18" charset="0"/>
                <a:ea typeface="ＭＳ Ｐゴシック" pitchFamily="34" charset="-128"/>
                <a:cs typeface="Times New Roman" pitchFamily="18" charset="0"/>
              </a:rPr>
              <a:t>notified</a:t>
            </a:r>
            <a:r>
              <a:rPr lang="en-US" sz="2400" dirty="0" smtClean="0">
                <a:latin typeface="Times New Roman" pitchFamily="18" charset="0"/>
                <a:ea typeface="ＭＳ Ｐゴシック" pitchFamily="34" charset="-128"/>
                <a:cs typeface="Times New Roman" pitchFamily="18" charset="0"/>
              </a:rPr>
              <a:t> of the date and the class period that the observation will be conducted</a:t>
            </a:r>
          </a:p>
          <a:p>
            <a:pPr>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“Unannounced observation”</a:t>
            </a:r>
          </a:p>
          <a:p>
            <a:pPr lvl="1"/>
            <a:r>
              <a:rPr lang="en-US" sz="2400" dirty="0" smtClean="0">
                <a:latin typeface="Times New Roman" pitchFamily="18" charset="0"/>
                <a:ea typeface="ＭＳ Ｐゴシック" pitchFamily="34" charset="-128"/>
                <a:cs typeface="Times New Roman" pitchFamily="18" charset="0"/>
              </a:rPr>
              <a:t> </a:t>
            </a:r>
            <a:r>
              <a:rPr lang="en-US" sz="2400" b="1" dirty="0" smtClean="0">
                <a:latin typeface="Times New Roman" pitchFamily="18" charset="0"/>
                <a:ea typeface="ＭＳ Ｐゴシック" pitchFamily="34" charset="-128"/>
                <a:cs typeface="Times New Roman" pitchFamily="18" charset="0"/>
              </a:rPr>
              <a:t>not notified </a:t>
            </a:r>
            <a:r>
              <a:rPr lang="en-US" sz="2400" dirty="0" smtClean="0">
                <a:latin typeface="Times New Roman" pitchFamily="18" charset="0"/>
                <a:ea typeface="ＭＳ Ｐゴシック" pitchFamily="34" charset="-128"/>
                <a:cs typeface="Times New Roman" pitchFamily="18" charset="0"/>
              </a:rPr>
              <a:t>of the date or time that the observation will be conducted.  </a:t>
            </a:r>
          </a:p>
          <a:p>
            <a:pPr>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“Co-observation”</a:t>
            </a:r>
          </a:p>
          <a:p>
            <a:pPr lvl="1"/>
            <a:r>
              <a:rPr lang="en-US" sz="2400" b="1" dirty="0" smtClean="0">
                <a:latin typeface="Times New Roman" pitchFamily="18" charset="0"/>
                <a:ea typeface="ＭＳ Ｐゴシック" pitchFamily="34" charset="-128"/>
                <a:cs typeface="Times New Roman" pitchFamily="18" charset="0"/>
              </a:rPr>
              <a:t>two or more supervisors </a:t>
            </a:r>
            <a:r>
              <a:rPr lang="en-US" sz="2400" dirty="0" smtClean="0">
                <a:latin typeface="Times New Roman" pitchFamily="18" charset="0"/>
                <a:ea typeface="ＭＳ Ｐゴシック" pitchFamily="34" charset="-128"/>
                <a:cs typeface="Times New Roman" pitchFamily="18" charset="0"/>
              </a:rPr>
              <a:t>observe simultaneously, or at alternate times, the same lesson or portion of a lesson for the purpose of training</a:t>
            </a:r>
          </a:p>
          <a:p>
            <a:endParaRPr lang="en-US" dirty="0" smtClean="0">
              <a:ea typeface="ＭＳ Ｐゴシック" pitchFamily="34" charset="-128"/>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3598106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TEACHER OBSERVATIONS VAR</a:t>
            </a:r>
            <a:r>
              <a:rPr lang="en-US" sz="3000" b="1" i="1" dirty="0" smtClean="0">
                <a:solidFill>
                  <a:srgbClr val="C00000"/>
                </a:solidFill>
                <a:effectLst>
                  <a:outerShdw blurRad="38100" dist="38100" dir="2700000" algn="tl">
                    <a:srgbClr val="000000">
                      <a:alpha val="43137"/>
                    </a:srgbClr>
                  </a:outerShdw>
                </a:effectLst>
                <a:ea typeface="ＭＳ Ｐゴシック" pitchFamily="34" charset="-128"/>
              </a:rPr>
              <a:t>Y</a:t>
            </a:r>
          </a:p>
        </p:txBody>
      </p:sp>
      <p:sp>
        <p:nvSpPr>
          <p:cNvPr id="6147" name="Content Placeholder 2"/>
          <p:cNvSpPr>
            <a:spLocks noGrp="1"/>
          </p:cNvSpPr>
          <p:nvPr>
            <p:ph idx="1"/>
          </p:nvPr>
        </p:nvSpPr>
        <p:spPr>
          <a:xfrm>
            <a:off x="704850" y="1320800"/>
            <a:ext cx="7023100" cy="1165225"/>
          </a:xfrm>
        </p:spPr>
        <p:txBody>
          <a:bodyPr/>
          <a:lstStyle/>
          <a:p>
            <a:pPr>
              <a:buClr>
                <a:schemeClr val="tx2">
                  <a:lumMod val="60000"/>
                  <a:lumOff val="40000"/>
                </a:schemeClr>
              </a:buClr>
              <a:buFont typeface="Times" pitchFamily="18" charset="0"/>
              <a:buChar char="●"/>
            </a:pPr>
            <a:r>
              <a:rPr lang="en-US" sz="2400" b="1" dirty="0" smtClean="0">
                <a:solidFill>
                  <a:schemeClr val="accent1"/>
                </a:solidFill>
                <a:latin typeface="Times New Roman" pitchFamily="18" charset="0"/>
                <a:ea typeface="ＭＳ Ｐゴシック" pitchFamily="34" charset="-128"/>
                <a:cs typeface="Times New Roman" pitchFamily="18" charset="0"/>
              </a:rPr>
              <a:t>Long:</a:t>
            </a:r>
            <a:r>
              <a:rPr lang="en-US" sz="2400" dirty="0" smtClean="0">
                <a:solidFill>
                  <a:schemeClr val="accent1"/>
                </a:solidFill>
                <a:latin typeface="Times New Roman" pitchFamily="18" charset="0"/>
                <a:ea typeface="ＭＳ Ｐゴシック" pitchFamily="34" charset="-128"/>
                <a:cs typeface="Times New Roman" pitchFamily="18" charset="0"/>
              </a:rPr>
              <a:t>  </a:t>
            </a:r>
            <a:r>
              <a:rPr lang="en-US" sz="2400" dirty="0" smtClean="0">
                <a:latin typeface="Times New Roman" pitchFamily="18" charset="0"/>
                <a:ea typeface="ＭＳ Ｐゴシック" pitchFamily="34" charset="-128"/>
                <a:cs typeface="Times New Roman" pitchFamily="18" charset="0"/>
              </a:rPr>
              <a:t>40 minutes, with post-conference</a:t>
            </a:r>
          </a:p>
          <a:p>
            <a:pPr>
              <a:buClr>
                <a:schemeClr val="tx2">
                  <a:lumMod val="60000"/>
                  <a:lumOff val="40000"/>
                </a:schemeClr>
              </a:buClr>
              <a:buFont typeface="Times" pitchFamily="18" charset="0"/>
              <a:buChar char="●"/>
            </a:pPr>
            <a:r>
              <a:rPr lang="en-US" sz="2400" b="1" dirty="0" smtClean="0">
                <a:solidFill>
                  <a:schemeClr val="accent1"/>
                </a:solidFill>
                <a:latin typeface="Times New Roman" pitchFamily="18" charset="0"/>
                <a:ea typeface="ＭＳ Ｐゴシック" pitchFamily="34" charset="-128"/>
                <a:cs typeface="Times New Roman" pitchFamily="18" charset="0"/>
              </a:rPr>
              <a:t>Short:</a:t>
            </a:r>
            <a:r>
              <a:rPr lang="en-US" sz="2400" dirty="0" smtClean="0">
                <a:solidFill>
                  <a:schemeClr val="accent1"/>
                </a:solidFill>
                <a:latin typeface="Times New Roman" pitchFamily="18" charset="0"/>
                <a:ea typeface="ＭＳ Ｐゴシック" pitchFamily="34" charset="-128"/>
                <a:cs typeface="Times New Roman" pitchFamily="18" charset="0"/>
              </a:rPr>
              <a:t> </a:t>
            </a:r>
            <a:r>
              <a:rPr lang="en-US" sz="2400" dirty="0" smtClean="0">
                <a:latin typeface="Times New Roman" pitchFamily="18" charset="0"/>
                <a:ea typeface="ＭＳ Ｐゴシック" pitchFamily="34" charset="-128"/>
                <a:cs typeface="Times New Roman" pitchFamily="18" charset="0"/>
              </a:rPr>
              <a:t>20 minutes, with post-conference </a:t>
            </a:r>
          </a:p>
        </p:txBody>
      </p:sp>
      <p:graphicFrame>
        <p:nvGraphicFramePr>
          <p:cNvPr id="8" name="Table 7"/>
          <p:cNvGraphicFramePr>
            <a:graphicFrameLocks noGrp="1"/>
          </p:cNvGraphicFramePr>
          <p:nvPr/>
        </p:nvGraphicFramePr>
        <p:xfrm>
          <a:off x="827088" y="2244725"/>
          <a:ext cx="7026275" cy="2230437"/>
        </p:xfrm>
        <a:graphic>
          <a:graphicData uri="http://schemas.openxmlformats.org/drawingml/2006/table">
            <a:tbl>
              <a:tblPr/>
              <a:tblGrid>
                <a:gridCol w="1437442"/>
                <a:gridCol w="1333460"/>
                <a:gridCol w="2167049"/>
                <a:gridCol w="2088324"/>
              </a:tblGrid>
              <a:tr h="568394">
                <a:tc gridSpan="2">
                  <a:txBody>
                    <a:bodyPr/>
                    <a:lstStyle/>
                    <a:p>
                      <a:pPr marL="0" marR="0" algn="ctr">
                        <a:spcBef>
                          <a:spcPts val="0"/>
                        </a:spcBef>
                        <a:spcAft>
                          <a:spcPts val="0"/>
                        </a:spcAft>
                      </a:pPr>
                      <a:r>
                        <a:rPr lang="en-US" sz="1600" b="1" dirty="0">
                          <a:solidFill>
                            <a:schemeClr val="bg1"/>
                          </a:solidFill>
                          <a:latin typeface="Franklin Gothic Medium"/>
                          <a:ea typeface="Franklin Gothic Book"/>
                          <a:cs typeface="Franklin Gothic Medium"/>
                        </a:rPr>
                        <a:t>Teacher </a:t>
                      </a:r>
                      <a:r>
                        <a:rPr lang="en-US" sz="1600" b="1" dirty="0" smtClean="0">
                          <a:solidFill>
                            <a:schemeClr val="bg1"/>
                          </a:solidFill>
                          <a:latin typeface="Franklin Gothic Medium"/>
                          <a:ea typeface="Franklin Gothic Book"/>
                          <a:cs typeface="Franklin Gothic Medium"/>
                        </a:rPr>
                        <a:t>Categories</a:t>
                      </a:r>
                      <a:endParaRPr lang="en-US" sz="1600" dirty="0">
                        <a:solidFill>
                          <a:schemeClr val="bg1"/>
                        </a:solidFill>
                        <a:latin typeface="Franklin Gothic Medium"/>
                        <a:ea typeface="Franklin Gothic Book"/>
                        <a:cs typeface="Franklin Gothic Medium"/>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a:txBody>
                    <a:bodyPr/>
                    <a:lstStyle/>
                    <a:p>
                      <a:pPr marL="0" marR="0" algn="ctr">
                        <a:spcBef>
                          <a:spcPts val="0"/>
                        </a:spcBef>
                        <a:spcAft>
                          <a:spcPts val="0"/>
                        </a:spcAft>
                      </a:pPr>
                      <a:r>
                        <a:rPr lang="en-US" sz="1600" b="1" dirty="0">
                          <a:solidFill>
                            <a:schemeClr val="bg1"/>
                          </a:solidFill>
                          <a:latin typeface="Franklin Gothic Medium"/>
                          <a:ea typeface="Franklin Gothic Book"/>
                          <a:cs typeface="Franklin Gothic Medium"/>
                        </a:rPr>
                        <a:t>Total # of </a:t>
                      </a:r>
                      <a:br>
                        <a:rPr lang="en-US" sz="1600" b="1" dirty="0">
                          <a:solidFill>
                            <a:schemeClr val="bg1"/>
                          </a:solidFill>
                          <a:latin typeface="Franklin Gothic Medium"/>
                          <a:ea typeface="Franklin Gothic Book"/>
                          <a:cs typeface="Franklin Gothic Medium"/>
                        </a:rPr>
                      </a:br>
                      <a:r>
                        <a:rPr lang="en-US" sz="1600" b="1" dirty="0">
                          <a:solidFill>
                            <a:schemeClr val="bg1"/>
                          </a:solidFill>
                          <a:latin typeface="Franklin Gothic Medium"/>
                          <a:ea typeface="Franklin Gothic Book"/>
                          <a:cs typeface="Franklin Gothic Medium"/>
                        </a:rPr>
                        <a:t>Observations</a:t>
                      </a:r>
                      <a:endParaRPr lang="en-US" sz="1600" dirty="0">
                        <a:solidFill>
                          <a:schemeClr val="bg1"/>
                        </a:solidFill>
                        <a:latin typeface="Franklin Gothic Medium"/>
                        <a:ea typeface="Franklin Gothic Book"/>
                        <a:cs typeface="Franklin Gothic Medium"/>
                      </a:endParaRP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600" b="1" dirty="0" smtClean="0">
                          <a:solidFill>
                            <a:schemeClr val="bg1"/>
                          </a:solidFill>
                          <a:latin typeface="Franklin Gothic Medium"/>
                          <a:ea typeface="Franklin Gothic Book"/>
                          <a:cs typeface="Franklin Gothic Medium"/>
                        </a:rPr>
                        <a:t>Observers</a:t>
                      </a:r>
                      <a:endParaRPr lang="en-US" sz="1600" dirty="0">
                        <a:solidFill>
                          <a:schemeClr val="bg1"/>
                        </a:solidFill>
                        <a:latin typeface="Franklin Gothic Medium"/>
                        <a:ea typeface="Franklin Gothic Book"/>
                        <a:cs typeface="Franklin Gothic Medium"/>
                      </a:endParaRP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25255">
                <a:tc rowSpan="2">
                  <a:txBody>
                    <a:bodyPr/>
                    <a:lstStyle/>
                    <a:p>
                      <a:pPr marL="0" marR="0">
                        <a:spcBef>
                          <a:spcPts val="0"/>
                        </a:spcBef>
                        <a:spcAft>
                          <a:spcPts val="0"/>
                        </a:spcAft>
                      </a:pPr>
                      <a:r>
                        <a:rPr lang="en-US" sz="1600" b="1" i="0" dirty="0">
                          <a:latin typeface="+mn-lt"/>
                          <a:ea typeface="Franklin Gothic Book"/>
                          <a:cs typeface="Franklin Gothic Medium"/>
                        </a:rPr>
                        <a:t>Non-Tenured</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0" dirty="0">
                          <a:latin typeface="+mn-lt"/>
                          <a:ea typeface="Franklin Gothic Book"/>
                          <a:cs typeface="Franklin Gothic Medium"/>
                        </a:rPr>
                        <a:t>Years 1–2</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i="0" dirty="0">
                          <a:latin typeface="+mn-lt"/>
                          <a:ea typeface="Franklin Gothic Book"/>
                          <a:cs typeface="Franklin Gothic Medium"/>
                        </a:rPr>
                        <a:t>3</a:t>
                      </a:r>
                      <a:r>
                        <a:rPr lang="en-US" sz="1600" b="0" i="0" dirty="0">
                          <a:latin typeface="+mn-lt"/>
                          <a:ea typeface="Franklin Gothic Book"/>
                          <a:cs typeface="Franklin Gothic Medium"/>
                        </a:rPr>
                        <a:t/>
                      </a:r>
                      <a:br>
                        <a:rPr lang="en-US" sz="1600" b="0" i="0" dirty="0">
                          <a:latin typeface="+mn-lt"/>
                          <a:ea typeface="Franklin Gothic Book"/>
                          <a:cs typeface="Franklin Gothic Medium"/>
                        </a:rPr>
                      </a:br>
                      <a:r>
                        <a:rPr lang="en-US" sz="1600" b="0" i="0" dirty="0">
                          <a:latin typeface="+mn-lt"/>
                          <a:ea typeface="Franklin Gothic Book"/>
                          <a:cs typeface="Franklin Gothic Medium"/>
                        </a:rPr>
                        <a:t>(2 </a:t>
                      </a:r>
                      <a:r>
                        <a:rPr lang="en-US" sz="1600" b="0" i="0" dirty="0" smtClean="0">
                          <a:latin typeface="+mn-lt"/>
                          <a:ea typeface="Franklin Gothic Book"/>
                          <a:cs typeface="Franklin Gothic Medium"/>
                        </a:rPr>
                        <a:t>long, </a:t>
                      </a:r>
                      <a:r>
                        <a:rPr lang="en-US" sz="1600" b="0" i="0" dirty="0">
                          <a:latin typeface="+mn-lt"/>
                          <a:ea typeface="Franklin Gothic Book"/>
                          <a:cs typeface="Franklin Gothic Medium"/>
                        </a:rPr>
                        <a:t>1 short)</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algn="ctr">
                        <a:spcBef>
                          <a:spcPts val="0"/>
                        </a:spcBef>
                        <a:spcAft>
                          <a:spcPts val="0"/>
                        </a:spcAft>
                      </a:pPr>
                      <a:r>
                        <a:rPr lang="en-US" sz="1600" b="0" i="0" dirty="0" smtClean="0">
                          <a:latin typeface="+mn-lt"/>
                          <a:ea typeface="Franklin Gothic Book"/>
                          <a:cs typeface="Franklin Gothic Medium"/>
                        </a:rPr>
                        <a:t>Multiple Observers Required</a:t>
                      </a:r>
                      <a:endParaRPr lang="en-US" sz="1600" b="0" i="0" dirty="0">
                        <a:latin typeface="+mn-lt"/>
                        <a:ea typeface="Franklin Gothic Book"/>
                        <a:cs typeface="Franklin Gothic Medium"/>
                      </a:endParaRP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8394">
                <a:tc vMerge="1">
                  <a:txBody>
                    <a:bodyPr/>
                    <a:lstStyle/>
                    <a:p>
                      <a:endParaRPr lang="en-US"/>
                    </a:p>
                  </a:txBody>
                  <a:tcPr/>
                </a:tc>
                <a:tc>
                  <a:txBody>
                    <a:bodyPr/>
                    <a:lstStyle/>
                    <a:p>
                      <a:pPr marL="0" marR="0">
                        <a:spcBef>
                          <a:spcPts val="0"/>
                        </a:spcBef>
                        <a:spcAft>
                          <a:spcPts val="0"/>
                        </a:spcAft>
                      </a:pPr>
                      <a:r>
                        <a:rPr lang="en-US" sz="1600" b="0" i="0" dirty="0">
                          <a:latin typeface="+mn-lt"/>
                          <a:ea typeface="Franklin Gothic Book"/>
                          <a:cs typeface="Franklin Gothic Medium"/>
                        </a:rPr>
                        <a:t>Years 3–4</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i="0" dirty="0">
                          <a:latin typeface="+mn-lt"/>
                          <a:ea typeface="Franklin Gothic Book"/>
                          <a:cs typeface="Franklin Gothic Medium"/>
                        </a:rPr>
                        <a:t>3</a:t>
                      </a:r>
                      <a:r>
                        <a:rPr lang="en-US" sz="1600" b="0" i="0" dirty="0">
                          <a:latin typeface="+mn-lt"/>
                          <a:ea typeface="Franklin Gothic Book"/>
                          <a:cs typeface="Franklin Gothic Medium"/>
                        </a:rPr>
                        <a:t/>
                      </a:r>
                      <a:br>
                        <a:rPr lang="en-US" sz="1600" b="0" i="0" dirty="0">
                          <a:latin typeface="+mn-lt"/>
                          <a:ea typeface="Franklin Gothic Book"/>
                          <a:cs typeface="Franklin Gothic Medium"/>
                        </a:rPr>
                      </a:br>
                      <a:r>
                        <a:rPr lang="en-US" sz="1600" b="0" i="0" dirty="0">
                          <a:latin typeface="+mn-lt"/>
                          <a:ea typeface="Franklin Gothic Book"/>
                          <a:cs typeface="Franklin Gothic Medium"/>
                        </a:rPr>
                        <a:t>(1 </a:t>
                      </a:r>
                      <a:r>
                        <a:rPr lang="en-US" sz="1600" b="0" i="0" dirty="0" smtClean="0">
                          <a:latin typeface="+mn-lt"/>
                          <a:ea typeface="Franklin Gothic Book"/>
                          <a:cs typeface="Franklin Gothic Medium"/>
                        </a:rPr>
                        <a:t>long, </a:t>
                      </a:r>
                      <a:r>
                        <a:rPr lang="en-US" sz="1600" b="0" i="0" dirty="0">
                          <a:latin typeface="+mn-lt"/>
                          <a:ea typeface="Franklin Gothic Book"/>
                          <a:cs typeface="Franklin Gothic Medium"/>
                        </a:rPr>
                        <a:t>2 short)</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r>
              <a:tr h="568394">
                <a:tc gridSpan="2">
                  <a:txBody>
                    <a:bodyPr/>
                    <a:lstStyle/>
                    <a:p>
                      <a:pPr marL="0" marR="0" algn="ctr">
                        <a:spcBef>
                          <a:spcPts val="0"/>
                        </a:spcBef>
                        <a:spcAft>
                          <a:spcPts val="0"/>
                        </a:spcAft>
                      </a:pPr>
                      <a:r>
                        <a:rPr lang="en-US" sz="1600" b="1" i="0" dirty="0">
                          <a:latin typeface="+mn-lt"/>
                          <a:ea typeface="Franklin Gothic Book"/>
                          <a:cs typeface="Franklin Gothic Medium"/>
                        </a:rPr>
                        <a:t>Tenured</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ctr">
                        <a:spcBef>
                          <a:spcPts val="0"/>
                        </a:spcBef>
                        <a:spcAft>
                          <a:spcPts val="0"/>
                        </a:spcAft>
                      </a:pPr>
                      <a:r>
                        <a:rPr lang="en-US" sz="1600" b="1" i="0" dirty="0">
                          <a:latin typeface="+mn-lt"/>
                          <a:ea typeface="Franklin Gothic Book"/>
                          <a:cs typeface="Franklin Gothic Medium"/>
                        </a:rPr>
                        <a:t>3</a:t>
                      </a:r>
                      <a:r>
                        <a:rPr lang="en-US" sz="1600" b="0" i="0" dirty="0">
                          <a:latin typeface="+mn-lt"/>
                          <a:ea typeface="Franklin Gothic Book"/>
                          <a:cs typeface="Franklin Gothic Medium"/>
                        </a:rPr>
                        <a:t/>
                      </a:r>
                      <a:br>
                        <a:rPr lang="en-US" sz="1600" b="0" i="0" dirty="0">
                          <a:latin typeface="+mn-lt"/>
                          <a:ea typeface="Franklin Gothic Book"/>
                          <a:cs typeface="Franklin Gothic Medium"/>
                        </a:rPr>
                      </a:br>
                      <a:r>
                        <a:rPr lang="en-US" sz="1600" b="0" i="0" dirty="0">
                          <a:latin typeface="+mn-lt"/>
                          <a:ea typeface="Franklin Gothic Book"/>
                          <a:cs typeface="Franklin Gothic Medium"/>
                        </a:rPr>
                        <a:t>(0 long, 3 short)</a:t>
                      </a: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0" i="0" dirty="0" smtClean="0">
                          <a:latin typeface="+mn-lt"/>
                          <a:ea typeface="Franklin Gothic Book"/>
                          <a:cs typeface="Franklin Gothic Medium"/>
                        </a:rPr>
                        <a:t>Multiple Observers Recommended</a:t>
                      </a:r>
                      <a:endParaRPr lang="en-US" sz="1600" b="0" i="0" dirty="0">
                        <a:latin typeface="+mn-lt"/>
                        <a:ea typeface="Franklin Gothic Book"/>
                        <a:cs typeface="Franklin Gothic Medium"/>
                      </a:endParaRPr>
                    </a:p>
                  </a:txBody>
                  <a:tcPr marL="61219" marR="61219" marT="81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6561" name="Rectangle 1"/>
          <p:cNvSpPr>
            <a:spLocks noChangeArrowheads="1"/>
          </p:cNvSpPr>
          <p:nvPr/>
        </p:nvSpPr>
        <p:spPr bwMode="auto">
          <a:xfrm>
            <a:off x="827088" y="4556958"/>
            <a:ext cx="7026275" cy="1107996"/>
          </a:xfrm>
          <a:prstGeom prst="rect">
            <a:avLst/>
          </a:prstGeom>
          <a:noFill/>
          <a:ln w="9525">
            <a:noFill/>
            <a:miter lim="800000"/>
            <a:headEnd/>
            <a:tailEnd/>
          </a:ln>
          <a:effectLst/>
        </p:spPr>
        <p:txBody>
          <a:bodyPr anchor="ctr">
            <a:spAutoFit/>
          </a:bodyPr>
          <a:lstStyle/>
          <a:p>
            <a:pPr eaLnBrk="0" hangingPunct="0">
              <a:defRPr/>
            </a:pPr>
            <a:r>
              <a:rPr lang="en-US" sz="1300" b="1" i="1" dirty="0">
                <a:latin typeface="Times New Roman" pitchFamily="18" charset="0"/>
                <a:ea typeface="Franklin Gothic Book" pitchFamily="34" charset="0"/>
                <a:cs typeface="Times New Roman" pitchFamily="18" charset="0"/>
              </a:rPr>
              <a:t>Notes:</a:t>
            </a:r>
            <a:endParaRPr lang="en-US" sz="1300" dirty="0">
              <a:latin typeface="Times New Roman" pitchFamily="18" charset="0"/>
              <a:cs typeface="Times New Roman" pitchFamily="18" charset="0"/>
            </a:endParaRPr>
          </a:p>
          <a:p>
            <a:pPr marL="174625" indent="-174625">
              <a:buClr>
                <a:schemeClr val="accent5"/>
              </a:buClr>
              <a:buFont typeface="Times" pitchFamily="18" charset="0"/>
              <a:buChar char="●"/>
              <a:defRPr/>
            </a:pPr>
            <a:r>
              <a:rPr lang="en-US" sz="1300" b="1" dirty="0">
                <a:latin typeface="Times New Roman" pitchFamily="18" charset="0"/>
                <a:cs typeface="Times New Roman" pitchFamily="18" charset="0"/>
              </a:rPr>
              <a:t>Corrective Action Plans</a:t>
            </a:r>
            <a:r>
              <a:rPr lang="en-US" sz="1300" dirty="0">
                <a:latin typeface="Times New Roman" pitchFamily="18" charset="0"/>
                <a:cs typeface="Times New Roman" pitchFamily="18" charset="0"/>
              </a:rPr>
              <a:t>: After the first year, teachers who receive an </a:t>
            </a:r>
            <a:r>
              <a:rPr lang="en-US" sz="1300" dirty="0" smtClean="0">
                <a:latin typeface="Times New Roman" pitchFamily="18" charset="0"/>
                <a:cs typeface="Times New Roman" pitchFamily="18" charset="0"/>
              </a:rPr>
              <a:t>“</a:t>
            </a:r>
            <a:r>
              <a:rPr lang="en-US" sz="1300" dirty="0" err="1" smtClean="0">
                <a:latin typeface="Times New Roman" pitchFamily="18" charset="0"/>
                <a:cs typeface="Times New Roman" pitchFamily="18" charset="0"/>
              </a:rPr>
              <a:t>Ineffective”or</a:t>
            </a:r>
            <a:r>
              <a:rPr lang="en-US" sz="1300" dirty="0" smtClean="0">
                <a:latin typeface="Times New Roman" pitchFamily="18" charset="0"/>
                <a:cs typeface="Times New Roman" pitchFamily="18" charset="0"/>
              </a:rPr>
              <a:t> “Partially Effective” </a:t>
            </a:r>
            <a:r>
              <a:rPr lang="en-US" sz="1300" dirty="0">
                <a:latin typeface="Times New Roman" pitchFamily="18" charset="0"/>
                <a:cs typeface="Times New Roman" pitchFamily="18" charset="0"/>
              </a:rPr>
              <a:t>rating are required to have one additional </a:t>
            </a:r>
            <a:r>
              <a:rPr lang="en-US" sz="1300" dirty="0" smtClean="0">
                <a:latin typeface="Times New Roman" pitchFamily="18" charset="0"/>
                <a:cs typeface="Times New Roman" pitchFamily="18" charset="0"/>
              </a:rPr>
              <a:t>observation. Multiple </a:t>
            </a:r>
            <a:r>
              <a:rPr lang="en-US" sz="1300" dirty="0">
                <a:latin typeface="Times New Roman" pitchFamily="18" charset="0"/>
                <a:cs typeface="Times New Roman" pitchFamily="18" charset="0"/>
              </a:rPr>
              <a:t>observers are required. </a:t>
            </a:r>
            <a:endParaRPr lang="en-US" sz="1300" b="1" i="1" dirty="0">
              <a:latin typeface="Times New Roman" pitchFamily="18" charset="0"/>
              <a:ea typeface="Franklin Gothic Book" pitchFamily="34" charset="0"/>
              <a:cs typeface="Times New Roman" pitchFamily="18" charset="0"/>
            </a:endParaRPr>
          </a:p>
          <a:p>
            <a:pPr marL="174625" indent="-174625" eaLnBrk="0" hangingPunct="0">
              <a:buClr>
                <a:schemeClr val="accent5"/>
              </a:buClr>
              <a:buFont typeface="Times" pitchFamily="18" charset="0"/>
              <a:buChar char="●"/>
              <a:defRPr/>
            </a:pPr>
            <a:r>
              <a:rPr lang="en-US" sz="1300" b="1" dirty="0">
                <a:latin typeface="Times New Roman" pitchFamily="18" charset="0"/>
                <a:ea typeface="Franklin Gothic Book" pitchFamily="34" charset="0"/>
                <a:cs typeface="Times New Roman" pitchFamily="18" charset="0"/>
              </a:rPr>
              <a:t>Announced vs. Unannounced</a:t>
            </a:r>
            <a:r>
              <a:rPr lang="en-US" sz="1300" dirty="0">
                <a:latin typeface="Times New Roman" pitchFamily="18" charset="0"/>
                <a:ea typeface="Franklin Gothic Book" pitchFamily="34" charset="0"/>
                <a:cs typeface="Times New Roman" pitchFamily="18" charset="0"/>
              </a:rPr>
              <a:t>: </a:t>
            </a:r>
            <a:r>
              <a:rPr lang="en-US" sz="1300" i="1" dirty="0">
                <a:latin typeface="Times New Roman" pitchFamily="18" charset="0"/>
                <a:ea typeface="Franklin Gothic Book" pitchFamily="34" charset="0"/>
                <a:cs typeface="Times New Roman" pitchFamily="18" charset="0"/>
              </a:rPr>
              <a:t>Within the minimum requirements, all teachers must have at least one unannounced and one announced observation</a:t>
            </a:r>
            <a:r>
              <a:rPr lang="en-US" sz="1400" i="1" dirty="0">
                <a:latin typeface="Times New Roman" pitchFamily="18" charset="0"/>
                <a:ea typeface="Franklin Gothic Book" pitchFamily="34" charset="0"/>
                <a:cs typeface="Times New Roman" pitchFamily="18" charset="0"/>
              </a:rPr>
              <a:t>. </a:t>
            </a:r>
            <a:endParaRPr lang="en-US" sz="1400" i="1" dirty="0">
              <a:latin typeface="Times New Roman" pitchFamily="18" charset="0"/>
              <a:cs typeface="Times New Roman" pitchFamily="18" charset="0"/>
            </a:endParaRPr>
          </a:p>
        </p:txBody>
      </p:sp>
      <p:sp>
        <p:nvSpPr>
          <p:cNvPr id="7" name="TextBox 6"/>
          <p:cNvSpPr txBox="1"/>
          <p:nvPr/>
        </p:nvSpPr>
        <p:spPr>
          <a:xfrm>
            <a:off x="165100" y="6415088"/>
            <a:ext cx="2741613" cy="338137"/>
          </a:xfrm>
          <a:prstGeom prst="rect">
            <a:avLst/>
          </a:prstGeom>
          <a:noFill/>
        </p:spPr>
        <p:txBody>
          <a:bodyPr>
            <a:spAutoFit/>
          </a:bodyPr>
          <a:lstStyle/>
          <a:p>
            <a:pPr algn="ctr">
              <a:defRPr/>
            </a:pPr>
            <a:r>
              <a:rPr lang="en-US" sz="1600" b="1" cap="all" dirty="0">
                <a:solidFill>
                  <a:srgbClr val="FBC473"/>
                </a:solidFill>
              </a:rPr>
              <a:t>Teachers: Practice</a:t>
            </a:r>
          </a:p>
        </p:txBody>
      </p:sp>
      <p:sp>
        <p:nvSpPr>
          <p:cNvPr id="15" name="Rectangle 14"/>
          <p:cNvSpPr/>
          <p:nvPr/>
        </p:nvSpPr>
        <p:spPr>
          <a:xfrm>
            <a:off x="236538" y="5880100"/>
            <a:ext cx="742950" cy="387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spcAft>
                <a:spcPts val="1200"/>
              </a:spcAft>
              <a:defRPr/>
            </a:pPr>
            <a:r>
              <a:rPr lang="en-US" sz="1200" b="1" dirty="0"/>
              <a:t>Practice</a:t>
            </a:r>
          </a:p>
        </p:txBody>
      </p:sp>
      <p:sp>
        <p:nvSpPr>
          <p:cNvPr id="16" name="Rectangle 15"/>
          <p:cNvSpPr/>
          <p:nvPr/>
        </p:nvSpPr>
        <p:spPr>
          <a:xfrm>
            <a:off x="1992313" y="5880100"/>
            <a:ext cx="650875" cy="3873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anchor="ctr"/>
          <a:lstStyle/>
          <a:p>
            <a:pPr algn="ctr">
              <a:spcAft>
                <a:spcPts val="1200"/>
              </a:spcAft>
              <a:defRPr/>
            </a:pPr>
            <a:r>
              <a:rPr lang="en-US" sz="1200" b="1" dirty="0"/>
              <a:t>SGP</a:t>
            </a:r>
          </a:p>
        </p:txBody>
      </p:sp>
      <p:sp>
        <p:nvSpPr>
          <p:cNvPr id="17" name="Rectangle 16"/>
          <p:cNvSpPr/>
          <p:nvPr/>
        </p:nvSpPr>
        <p:spPr>
          <a:xfrm>
            <a:off x="1317625" y="5880100"/>
            <a:ext cx="628650" cy="3873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 rIns="27432" anchor="ctr"/>
          <a:lstStyle/>
          <a:p>
            <a:pPr algn="ctr">
              <a:spcAft>
                <a:spcPts val="1200"/>
              </a:spcAft>
              <a:defRPr/>
            </a:pPr>
            <a:r>
              <a:rPr lang="en-US" sz="1200" b="1" dirty="0"/>
              <a:t>SGO</a:t>
            </a:r>
          </a:p>
        </p:txBody>
      </p:sp>
      <p:sp>
        <p:nvSpPr>
          <p:cNvPr id="18" name="Equal 17"/>
          <p:cNvSpPr/>
          <p:nvPr/>
        </p:nvSpPr>
        <p:spPr>
          <a:xfrm>
            <a:off x="2671763" y="5975350"/>
            <a:ext cx="295275" cy="214313"/>
          </a:xfrm>
          <a:prstGeom prst="mathEqual">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Plus 18"/>
          <p:cNvSpPr/>
          <p:nvPr/>
        </p:nvSpPr>
        <p:spPr>
          <a:xfrm>
            <a:off x="979488" y="5937250"/>
            <a:ext cx="314325" cy="330200"/>
          </a:xfrm>
          <a:prstGeom prst="mathPlus">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19"/>
          <p:cNvSpPr/>
          <p:nvPr/>
        </p:nvSpPr>
        <p:spPr>
          <a:xfrm>
            <a:off x="2998788" y="5880100"/>
            <a:ext cx="762000" cy="3873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spcAft>
                <a:spcPts val="1200"/>
              </a:spcAft>
              <a:defRPr/>
            </a:pPr>
            <a:r>
              <a:rPr lang="en-US" sz="1200" b="1" dirty="0">
                <a:solidFill>
                  <a:schemeClr val="bg1"/>
                </a:solidFill>
              </a:rPr>
              <a:t>Summative</a:t>
            </a:r>
          </a:p>
        </p:txBody>
      </p:sp>
    </p:spTree>
    <p:extLst>
      <p:ext uri="{BB962C8B-B14F-4D97-AF65-F5344CB8AC3E}">
        <p14:creationId xmlns:p14="http://schemas.microsoft.com/office/powerpoint/2010/main" val="26902665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PRE-OBSERVATION CONFERENCE</a:t>
            </a:r>
          </a:p>
        </p:txBody>
      </p:sp>
      <p:sp>
        <p:nvSpPr>
          <p:cNvPr id="7171" name="Content Placeholder 2"/>
          <p:cNvSpPr>
            <a:spLocks noGrp="1"/>
          </p:cNvSpPr>
          <p:nvPr>
            <p:ph idx="1"/>
          </p:nvPr>
        </p:nvSpPr>
        <p:spPr/>
        <p:txBody>
          <a:bodyPr/>
          <a:lstStyle/>
          <a:p>
            <a:pPr marL="0" indent="0">
              <a:buFont typeface="Arial" charset="0"/>
              <a:buNone/>
            </a:pPr>
            <a:r>
              <a:rPr lang="en-US" sz="2600" dirty="0" smtClean="0">
                <a:latin typeface="Times New Roman" pitchFamily="18" charset="0"/>
                <a:ea typeface="ＭＳ Ｐゴシック" pitchFamily="34" charset="-128"/>
                <a:cs typeface="Times New Roman" pitchFamily="18" charset="0"/>
              </a:rPr>
              <a:t>Pre-conference shall occur within seven teaching days prior to the observation, not including the day of the observation.</a:t>
            </a:r>
          </a:p>
          <a:p>
            <a:pPr marL="0" indent="0">
              <a:buFont typeface="Arial" charset="0"/>
              <a:buNone/>
            </a:pPr>
            <a:endParaRPr lang="en-US" sz="2600" dirty="0" smtClean="0">
              <a:latin typeface="Times New Roman" pitchFamily="18" charset="0"/>
              <a:ea typeface="ＭＳ Ｐゴシック" pitchFamily="34" charset="-128"/>
              <a:cs typeface="Times New Roman" pitchFamily="18" charset="0"/>
            </a:endParaRPr>
          </a:p>
          <a:p>
            <a:pPr marL="0" indent="0">
              <a:buFont typeface="Arial" charset="0"/>
              <a:buNone/>
            </a:pPr>
            <a:r>
              <a:rPr lang="en-US" sz="2600" dirty="0" smtClean="0">
                <a:latin typeface="Times New Roman" pitchFamily="18" charset="0"/>
                <a:ea typeface="ＭＳ Ｐゴシック" pitchFamily="34" charset="-128"/>
                <a:cs typeface="Times New Roman" pitchFamily="18" charset="0"/>
              </a:rPr>
              <a:t>At least one observation shall be announced and  preceded by a pre-conference.</a:t>
            </a:r>
          </a:p>
        </p:txBody>
      </p:sp>
      <p:sp>
        <p:nvSpPr>
          <p:cNvPr id="7172" name="TextBox 1"/>
          <p:cNvSpPr txBox="1">
            <a:spLocks noChangeArrowheads="1"/>
          </p:cNvSpPr>
          <p:nvPr/>
        </p:nvSpPr>
        <p:spPr bwMode="auto">
          <a:xfrm>
            <a:off x="4876800" y="3962400"/>
            <a:ext cx="3733800" cy="369888"/>
          </a:xfrm>
          <a:prstGeom prst="rect">
            <a:avLst/>
          </a:prstGeom>
          <a:noFill/>
          <a:ln w="9525">
            <a:noFill/>
            <a:miter lim="800000"/>
            <a:headEnd/>
            <a:tailEnd/>
          </a:ln>
        </p:spPr>
        <p:txBody>
          <a:bodyPr>
            <a:spAutoFit/>
          </a:bodyPr>
          <a:lstStyle/>
          <a:p>
            <a:r>
              <a:rPr lang="en-US" b="1" i="1" dirty="0">
                <a:solidFill>
                  <a:srgbClr val="FF0000"/>
                </a:solidFill>
                <a:latin typeface="Times New Roman" pitchFamily="18" charset="0"/>
                <a:cs typeface="Times New Roman" pitchFamily="18" charset="0"/>
              </a:rPr>
              <a:t>Proposed-</a:t>
            </a:r>
            <a:r>
              <a:rPr lang="en-US" b="1" dirty="0">
                <a:solidFill>
                  <a:srgbClr val="FF0000"/>
                </a:solidFill>
                <a:latin typeface="Times New Roman" pitchFamily="18" charset="0"/>
                <a:cs typeface="Times New Roman" pitchFamily="18" charset="0"/>
              </a:rPr>
              <a:t>N.J.A.C. 6A:10-4.4</a:t>
            </a:r>
          </a:p>
        </p:txBody>
      </p:sp>
      <p:pic>
        <p:nvPicPr>
          <p:cNvPr id="5"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7270578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7927" y="228600"/>
            <a:ext cx="8229600" cy="1143000"/>
          </a:xfrm>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WHEN THE OBSERVER ENTERS</a:t>
            </a:r>
          </a:p>
        </p:txBody>
      </p:sp>
      <p:sp>
        <p:nvSpPr>
          <p:cNvPr id="7171" name="Content Placeholder 2"/>
          <p:cNvSpPr>
            <a:spLocks noGrp="1"/>
          </p:cNvSpPr>
          <p:nvPr>
            <p:ph idx="1"/>
          </p:nvPr>
        </p:nvSpPr>
        <p:spPr>
          <a:xfrm>
            <a:off x="457200" y="1600201"/>
            <a:ext cx="8229600" cy="3886200"/>
          </a:xfrm>
        </p:spPr>
        <p:txBody>
          <a:bodyPr/>
          <a:lstStyle/>
          <a:p>
            <a:pPr marL="0" indent="0">
              <a:buFont typeface="Arial" charset="0"/>
              <a:buNone/>
            </a:pPr>
            <a:r>
              <a:rPr lang="en-US" sz="2600" b="1" u="sng" dirty="0" smtClean="0">
                <a:latin typeface="Times New Roman" pitchFamily="18" charset="0"/>
                <a:ea typeface="ＭＳ Ｐゴシック" pitchFamily="34" charset="-128"/>
                <a:cs typeface="Times New Roman" pitchFamily="18" charset="0"/>
              </a:rPr>
              <a:t>Show Evidence of Good Practice</a:t>
            </a: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a:p>
            <a:r>
              <a:rPr lang="en-US" sz="2600" dirty="0">
                <a:latin typeface="Times New Roman" pitchFamily="18" charset="0"/>
                <a:ea typeface="ＭＳ Ｐゴシック" pitchFamily="34" charset="-128"/>
                <a:cs typeface="Times New Roman" pitchFamily="18" charset="0"/>
              </a:rPr>
              <a:t>Slow </a:t>
            </a:r>
            <a:r>
              <a:rPr lang="en-US" sz="2600" dirty="0" smtClean="0">
                <a:latin typeface="Times New Roman" pitchFamily="18" charset="0"/>
                <a:ea typeface="ＭＳ Ｐゴシック" pitchFamily="34" charset="-128"/>
                <a:cs typeface="Times New Roman" pitchFamily="18" charset="0"/>
              </a:rPr>
              <a:t>down</a:t>
            </a:r>
          </a:p>
          <a:p>
            <a:endParaRPr lang="en-US" sz="2600" dirty="0">
              <a:latin typeface="Times New Roman" pitchFamily="18" charset="0"/>
              <a:ea typeface="ＭＳ Ｐゴシック" pitchFamily="34" charset="-128"/>
              <a:cs typeface="Times New Roman" pitchFamily="18" charset="0"/>
            </a:endParaRPr>
          </a:p>
          <a:p>
            <a:r>
              <a:rPr lang="en-US" sz="2600" dirty="0" smtClean="0">
                <a:latin typeface="Times New Roman" pitchFamily="18" charset="0"/>
                <a:ea typeface="ＭＳ Ｐゴシック" pitchFamily="34" charset="-128"/>
                <a:cs typeface="Times New Roman" pitchFamily="18" charset="0"/>
              </a:rPr>
              <a:t>Capture </a:t>
            </a:r>
            <a:r>
              <a:rPr lang="en-US" sz="2600" dirty="0">
                <a:latin typeface="Times New Roman" pitchFamily="18" charset="0"/>
                <a:ea typeface="ＭＳ Ｐゴシック" pitchFamily="34" charset="-128"/>
                <a:cs typeface="Times New Roman" pitchFamily="18" charset="0"/>
              </a:rPr>
              <a:t>teachable </a:t>
            </a:r>
            <a:r>
              <a:rPr lang="en-US" sz="2600" dirty="0" smtClean="0">
                <a:latin typeface="Times New Roman" pitchFamily="18" charset="0"/>
                <a:ea typeface="ＭＳ Ｐゴシック" pitchFamily="34" charset="-128"/>
                <a:cs typeface="Times New Roman" pitchFamily="18" charset="0"/>
              </a:rPr>
              <a:t>moments</a:t>
            </a:r>
          </a:p>
          <a:p>
            <a:endParaRPr lang="en-US" sz="2600" dirty="0">
              <a:latin typeface="Times New Roman" pitchFamily="18" charset="0"/>
              <a:ea typeface="ＭＳ Ｐゴシック" pitchFamily="34" charset="-128"/>
              <a:cs typeface="Times New Roman" pitchFamily="18" charset="0"/>
            </a:endParaRPr>
          </a:p>
          <a:p>
            <a:r>
              <a:rPr lang="en-US" sz="2600" dirty="0" smtClean="0">
                <a:latin typeface="Times New Roman" pitchFamily="18" charset="0"/>
                <a:ea typeface="ＭＳ Ｐゴシック" pitchFamily="34" charset="-128"/>
                <a:cs typeface="Times New Roman" pitchFamily="18" charset="0"/>
              </a:rPr>
              <a:t>Provide </a:t>
            </a:r>
            <a:r>
              <a:rPr lang="en-US" sz="2600" dirty="0">
                <a:latin typeface="Times New Roman" pitchFamily="18" charset="0"/>
                <a:ea typeface="ＭＳ Ｐゴシック" pitchFamily="34" charset="-128"/>
                <a:cs typeface="Times New Roman" pitchFamily="18" charset="0"/>
              </a:rPr>
              <a:t>copies of handouts to Administration</a:t>
            </a:r>
          </a:p>
          <a:p>
            <a:pPr lvl="1"/>
            <a:endParaRPr lang="en-US" sz="2200" dirty="0" smtClean="0">
              <a:latin typeface="Times New Roman" pitchFamily="18" charset="0"/>
              <a:ea typeface="ＭＳ Ｐゴシック" pitchFamily="34" charset="-128"/>
              <a:cs typeface="Times New Roman" pitchFamily="18" charset="0"/>
            </a:endParaRPr>
          </a:p>
        </p:txBody>
      </p:sp>
      <p:pic>
        <p:nvPicPr>
          <p:cNvPr id="5"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42110" y="5752803"/>
            <a:ext cx="7162800" cy="736798"/>
          </a:xfrm>
          <a:prstGeom prst="rect">
            <a:avLst/>
          </a:prstGeom>
          <a:noFill/>
          <a:ln w="9525">
            <a:noFill/>
            <a:miter lim="800000"/>
            <a:headEnd/>
            <a:tailEnd/>
          </a:ln>
        </p:spPr>
      </p:pic>
    </p:spTree>
    <p:extLst>
      <p:ext uri="{BB962C8B-B14F-4D97-AF65-F5344CB8AC3E}">
        <p14:creationId xmlns:p14="http://schemas.microsoft.com/office/powerpoint/2010/main" val="33398571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7927" y="228600"/>
            <a:ext cx="8229600" cy="1143000"/>
          </a:xfrm>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WHEN THE OBSERVER ENTERS</a:t>
            </a:r>
          </a:p>
        </p:txBody>
      </p:sp>
      <p:sp>
        <p:nvSpPr>
          <p:cNvPr id="7171" name="Content Placeholder 2"/>
          <p:cNvSpPr>
            <a:spLocks noGrp="1"/>
          </p:cNvSpPr>
          <p:nvPr>
            <p:ph idx="1"/>
          </p:nvPr>
        </p:nvSpPr>
        <p:spPr/>
        <p:txBody>
          <a:bodyPr/>
          <a:lstStyle/>
          <a:p>
            <a:pPr marL="0" indent="0">
              <a:buFont typeface="Arial" charset="0"/>
              <a:buNone/>
            </a:pPr>
            <a:r>
              <a:rPr lang="en-US" sz="2600" b="1" u="sng" dirty="0" smtClean="0">
                <a:latin typeface="Times New Roman" pitchFamily="18" charset="0"/>
                <a:ea typeface="ＭＳ Ｐゴシック" pitchFamily="34" charset="-128"/>
                <a:cs typeface="Times New Roman" pitchFamily="18" charset="0"/>
              </a:rPr>
              <a:t>Show Evidence of Good Practice</a:t>
            </a: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a:p>
            <a:r>
              <a:rPr lang="en-US" sz="2600" dirty="0" smtClean="0">
                <a:latin typeface="Times New Roman" pitchFamily="18" charset="0"/>
                <a:ea typeface="ＭＳ Ｐゴシック" pitchFamily="34" charset="-128"/>
                <a:cs typeface="Times New Roman" pitchFamily="18" charset="0"/>
              </a:rPr>
              <a:t>Closure</a:t>
            </a:r>
          </a:p>
          <a:p>
            <a:pPr lvl="1"/>
            <a:r>
              <a:rPr lang="en-US" sz="2200" dirty="0" smtClean="0">
                <a:latin typeface="Times New Roman" pitchFamily="18" charset="0"/>
                <a:ea typeface="ＭＳ Ｐゴシック" pitchFamily="34" charset="-128"/>
                <a:cs typeface="Times New Roman" pitchFamily="18" charset="0"/>
              </a:rPr>
              <a:t>Exit Tickets</a:t>
            </a:r>
          </a:p>
          <a:p>
            <a:pPr lvl="1"/>
            <a:r>
              <a:rPr lang="en-US" sz="2200" dirty="0" smtClean="0">
                <a:latin typeface="Times New Roman" pitchFamily="18" charset="0"/>
                <a:ea typeface="ＭＳ Ｐゴシック" pitchFamily="34" charset="-128"/>
                <a:cs typeface="Times New Roman" pitchFamily="18" charset="0"/>
              </a:rPr>
              <a:t>Ask questions</a:t>
            </a:r>
          </a:p>
          <a:p>
            <a:pPr lvl="1"/>
            <a:r>
              <a:rPr lang="en-US" sz="2200" dirty="0" smtClean="0">
                <a:latin typeface="Times New Roman" pitchFamily="18" charset="0"/>
                <a:ea typeface="ＭＳ Ｐゴシック" pitchFamily="34" charset="-128"/>
                <a:cs typeface="Times New Roman" pitchFamily="18" charset="0"/>
              </a:rPr>
              <a:t>On a scale of 1-5-using your fingers-rate todays lesson</a:t>
            </a:r>
          </a:p>
          <a:p>
            <a:pPr lvl="1"/>
            <a:r>
              <a:rPr lang="en-US" sz="2200" dirty="0" smtClean="0">
                <a:latin typeface="Times New Roman" pitchFamily="18" charset="0"/>
                <a:ea typeface="ＭＳ Ｐゴシック" pitchFamily="34" charset="-128"/>
                <a:cs typeface="Times New Roman" pitchFamily="18" charset="0"/>
              </a:rPr>
              <a:t>As you leave today, I’ll be at the door.  Please share with me one word or concept you learned today.  </a:t>
            </a:r>
          </a:p>
          <a:p>
            <a:pPr lvl="1"/>
            <a:endParaRPr lang="en-US" sz="2200" dirty="0" smtClean="0">
              <a:latin typeface="Times New Roman" pitchFamily="18" charset="0"/>
              <a:ea typeface="ＭＳ Ｐゴシック" pitchFamily="34" charset="-128"/>
              <a:cs typeface="Times New Roman" pitchFamily="18" charset="0"/>
            </a:endParaRPr>
          </a:p>
        </p:txBody>
      </p:sp>
      <p:pic>
        <p:nvPicPr>
          <p:cNvPr id="5"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28255" y="6121202"/>
            <a:ext cx="7162800" cy="736798"/>
          </a:xfrm>
          <a:prstGeom prst="rect">
            <a:avLst/>
          </a:prstGeom>
          <a:noFill/>
          <a:ln w="9525">
            <a:noFill/>
            <a:miter lim="800000"/>
            <a:headEnd/>
            <a:tailEnd/>
          </a:ln>
        </p:spPr>
      </p:pic>
    </p:spTree>
    <p:extLst>
      <p:ext uri="{BB962C8B-B14F-4D97-AF65-F5344CB8AC3E}">
        <p14:creationId xmlns:p14="http://schemas.microsoft.com/office/powerpoint/2010/main" val="139132692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7927" y="228600"/>
            <a:ext cx="8229600" cy="1143000"/>
          </a:xfrm>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SELF REFLECTION</a:t>
            </a:r>
          </a:p>
        </p:txBody>
      </p:sp>
      <p:sp>
        <p:nvSpPr>
          <p:cNvPr id="7171" name="Content Placeholder 2"/>
          <p:cNvSpPr>
            <a:spLocks noGrp="1"/>
          </p:cNvSpPr>
          <p:nvPr>
            <p:ph idx="1"/>
          </p:nvPr>
        </p:nvSpPr>
        <p:spPr/>
        <p:txBody>
          <a:bodyPr>
            <a:normAutofit/>
          </a:bodyPr>
          <a:lstStyle/>
          <a:p>
            <a:pPr marL="0" indent="0" algn="ctr">
              <a:buFont typeface="Arial" charset="0"/>
              <a:buNone/>
            </a:pPr>
            <a:r>
              <a:rPr lang="en-US" sz="2600" dirty="0">
                <a:latin typeface="Times New Roman" pitchFamily="18" charset="0"/>
                <a:ea typeface="ＭＳ Ｐゴシック" pitchFamily="34" charset="-128"/>
                <a:cs typeface="Times New Roman" pitchFamily="18" charset="0"/>
              </a:rPr>
              <a:t>NJEA Resource Guide </a:t>
            </a:r>
          </a:p>
          <a:p>
            <a:pPr marL="0" indent="0" algn="ctr">
              <a:buFont typeface="Arial" charset="0"/>
              <a:buNone/>
            </a:pPr>
            <a:r>
              <a:rPr lang="en-US" sz="2600" dirty="0">
                <a:latin typeface="Times New Roman" pitchFamily="18" charset="0"/>
                <a:ea typeface="ＭＳ Ｐゴシック" pitchFamily="34" charset="-128"/>
                <a:cs typeface="Times New Roman" pitchFamily="18" charset="0"/>
              </a:rPr>
              <a:t>on Evaluation for Teachers</a:t>
            </a: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a:p>
            <a:pPr marL="0" indent="0" algn="ctr">
              <a:buFont typeface="Arial" charset="0"/>
              <a:buNone/>
            </a:pPr>
            <a:r>
              <a:rPr lang="en-US" sz="2600" dirty="0">
                <a:latin typeface="Times New Roman" pitchFamily="18" charset="0"/>
                <a:ea typeface="ＭＳ Ｐゴシック" pitchFamily="34" charset="-128"/>
                <a:cs typeface="Times New Roman" pitchFamily="18" charset="0"/>
              </a:rPr>
              <a:t>Page 5-10		Baseline Data</a:t>
            </a:r>
          </a:p>
          <a:p>
            <a:pPr marL="0" indent="0" algn="ctr">
              <a:buFont typeface="Arial" charset="0"/>
              <a:buNone/>
            </a:pPr>
            <a:r>
              <a:rPr lang="en-US" sz="2600" dirty="0">
                <a:latin typeface="Times New Roman" pitchFamily="18" charset="0"/>
                <a:ea typeface="ＭＳ Ｐゴシック" pitchFamily="34" charset="-128"/>
                <a:cs typeface="Times New Roman" pitchFamily="18" charset="0"/>
              </a:rPr>
              <a:t>Page 11-18		Observation Log</a:t>
            </a: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a:p>
            <a:pPr marL="0" indent="0">
              <a:buFont typeface="Arial" charset="0"/>
              <a:buNone/>
            </a:pPr>
            <a:r>
              <a:rPr lang="en-US" sz="2600" dirty="0">
                <a:latin typeface="Times New Roman" pitchFamily="18" charset="0"/>
                <a:ea typeface="ＭＳ Ｐゴシック" pitchFamily="34" charset="-128"/>
                <a:cs typeface="Times New Roman" pitchFamily="18" charset="0"/>
              </a:rPr>
              <a:t>WWW.NJEA.ORG       </a:t>
            </a:r>
            <a:r>
              <a:rPr lang="en-US" sz="2600" dirty="0" smtClean="0">
                <a:latin typeface="Times New Roman" pitchFamily="18" charset="0"/>
                <a:ea typeface="ＭＳ Ｐゴシック" pitchFamily="34" charset="-128"/>
                <a:cs typeface="Times New Roman" pitchFamily="18" charset="0"/>
              </a:rPr>
              <a:t>Issues </a:t>
            </a:r>
            <a:r>
              <a:rPr lang="en-US" sz="2600" dirty="0">
                <a:latin typeface="Times New Roman" pitchFamily="18" charset="0"/>
                <a:ea typeface="ＭＳ Ｐゴシック" pitchFamily="34" charset="-128"/>
                <a:cs typeface="Times New Roman" pitchFamily="18" charset="0"/>
              </a:rPr>
              <a:t>&amp; Actions       </a:t>
            </a:r>
            <a:r>
              <a:rPr lang="en-US" sz="2600" dirty="0" smtClean="0">
                <a:latin typeface="Times New Roman" pitchFamily="18" charset="0"/>
                <a:ea typeface="ＭＳ Ｐゴシック" pitchFamily="34" charset="-128"/>
                <a:cs typeface="Times New Roman" pitchFamily="18" charset="0"/>
              </a:rPr>
              <a:t> </a:t>
            </a:r>
            <a:r>
              <a:rPr lang="en-US" sz="2600" dirty="0">
                <a:latin typeface="Times New Roman" pitchFamily="18" charset="0"/>
                <a:ea typeface="ＭＳ Ｐゴシック" pitchFamily="34" charset="-128"/>
                <a:cs typeface="Times New Roman" pitchFamily="18" charset="0"/>
              </a:rPr>
              <a:t>Evaluations</a:t>
            </a:r>
          </a:p>
          <a:p>
            <a:pPr marL="0" indent="0" algn="ctr">
              <a:buFont typeface="Arial" charset="0"/>
              <a:buNone/>
            </a:pPr>
            <a:endParaRPr lang="en-US" sz="2600" dirty="0">
              <a:latin typeface="Times New Roman" pitchFamily="18" charset="0"/>
              <a:ea typeface="ＭＳ Ｐゴシック" pitchFamily="34" charset="-128"/>
              <a:cs typeface="Times New Roman" pitchFamily="18" charset="0"/>
            </a:endParaRPr>
          </a:p>
        </p:txBody>
      </p:sp>
      <p:pic>
        <p:nvPicPr>
          <p:cNvPr id="5"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28255" y="5752803"/>
            <a:ext cx="7162800" cy="73679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5176" y="5070472"/>
            <a:ext cx="481806" cy="277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5070471"/>
            <a:ext cx="481806" cy="277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5378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POST-OBSERVATION CONFERENCE</a:t>
            </a:r>
          </a:p>
        </p:txBody>
      </p:sp>
      <p:sp>
        <p:nvSpPr>
          <p:cNvPr id="11267" name="Content Placeholder 2"/>
          <p:cNvSpPr>
            <a:spLocks noGrp="1"/>
          </p:cNvSpPr>
          <p:nvPr>
            <p:ph idx="1"/>
          </p:nvPr>
        </p:nvSpPr>
        <p:spPr>
          <a:xfrm>
            <a:off x="457200" y="1447800"/>
            <a:ext cx="8229600" cy="4525963"/>
          </a:xfrm>
        </p:spPr>
        <p:txBody>
          <a:bodyPr/>
          <a:lstStyle/>
          <a:p>
            <a:pPr eaLnBrk="1" hangingPunct="1">
              <a:buClr>
                <a:srgbClr val="C00000"/>
              </a:buClr>
              <a:buFont typeface="Times" pitchFamily="18" charset="0"/>
              <a:buChar char="●"/>
              <a:defRPr/>
            </a:pPr>
            <a:r>
              <a:rPr lang="en-US" sz="2600" dirty="0" smtClean="0">
                <a:latin typeface="Times New Roman" pitchFamily="18" charset="0"/>
                <a:ea typeface="ＭＳ Ｐゴシック" pitchFamily="34" charset="-128"/>
                <a:cs typeface="Times New Roman" pitchFamily="18" charset="0"/>
              </a:rPr>
              <a:t>A meeting, either in-person or remotely between a supervisor and the teaching staff member to discuss the data collected in the observation</a:t>
            </a:r>
          </a:p>
          <a:p>
            <a:pPr eaLnBrk="1" hangingPunct="1">
              <a:buClr>
                <a:srgbClr val="C00000"/>
              </a:buClr>
              <a:buFont typeface="Times" pitchFamily="18" charset="0"/>
              <a:buChar char="●"/>
              <a:defRPr/>
            </a:pPr>
            <a:r>
              <a:rPr lang="en-US" sz="2600" dirty="0" smtClean="0">
                <a:latin typeface="Times New Roman" pitchFamily="18" charset="0"/>
                <a:ea typeface="ＭＳ Ｐゴシック" pitchFamily="34" charset="-128"/>
                <a:cs typeface="Times New Roman" pitchFamily="18" charset="0"/>
              </a:rPr>
              <a:t>Be followed by both parties to such a conference signing the written evaluation report and each retaining a copy for his or her records</a:t>
            </a:r>
          </a:p>
          <a:p>
            <a:pPr eaLnBrk="1" hangingPunct="1">
              <a:buClr>
                <a:srgbClr val="C00000"/>
              </a:buClr>
              <a:buFont typeface="Times" pitchFamily="18" charset="0"/>
              <a:buChar char="●"/>
              <a:defRPr/>
            </a:pPr>
            <a:r>
              <a:rPr lang="en-US" sz="2600" dirty="0" smtClean="0">
                <a:latin typeface="Times New Roman" pitchFamily="18" charset="0"/>
                <a:ea typeface="ＭＳ Ｐゴシック" pitchFamily="34" charset="-128"/>
                <a:cs typeface="Times New Roman" pitchFamily="18" charset="0"/>
              </a:rPr>
              <a:t>Allow the teaching staff member to submit his or her written objection(s) / (rebuttal)</a:t>
            </a:r>
          </a:p>
          <a:p>
            <a:pPr lvl="1" eaLnBrk="1" hangingPunct="1">
              <a:buClr>
                <a:srgbClr val="C00000"/>
              </a:buClr>
              <a:buFont typeface="Courier New" pitchFamily="49" charset="0"/>
              <a:buChar char="o"/>
              <a:defRPr/>
            </a:pPr>
            <a:r>
              <a:rPr lang="en-US" sz="2600" dirty="0" smtClean="0">
                <a:latin typeface="Times New Roman" pitchFamily="18" charset="0"/>
                <a:ea typeface="ＭＳ Ｐゴシック" pitchFamily="34" charset="-128"/>
                <a:cs typeface="Times New Roman" pitchFamily="18" charset="0"/>
              </a:rPr>
              <a:t>within 10 teaching-staff-member working days</a:t>
            </a:r>
          </a:p>
          <a:p>
            <a:pPr lvl="1" eaLnBrk="1" hangingPunct="1">
              <a:buClr>
                <a:srgbClr val="C00000"/>
              </a:buClr>
              <a:buFont typeface="Courier New" pitchFamily="49" charset="0"/>
              <a:buChar char="o"/>
              <a:defRPr/>
            </a:pPr>
            <a:r>
              <a:rPr lang="en-US" sz="2600" dirty="0" smtClean="0">
                <a:latin typeface="Times New Roman" pitchFamily="18" charset="0"/>
                <a:ea typeface="ＭＳ Ｐゴシック" pitchFamily="34" charset="-128"/>
                <a:cs typeface="Times New Roman" pitchFamily="18" charset="0"/>
              </a:rPr>
              <a:t>shall be attached to each party's copy </a:t>
            </a:r>
          </a:p>
          <a:p>
            <a:pPr marL="0" indent="0" eaLnBrk="1" hangingPunct="1">
              <a:buFont typeface="Arial" charset="0"/>
              <a:buNone/>
              <a:defRPr/>
            </a:pPr>
            <a:endParaRPr lang="en-US" dirty="0" smtClean="0">
              <a:ea typeface="ＭＳ Ｐゴシック" pitchFamily="34" charset="-128"/>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2116797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04800" y="152400"/>
            <a:ext cx="8229600" cy="1143000"/>
          </a:xfrm>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CRITICAL CONVERSATIONS</a:t>
            </a:r>
            <a:b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Basic steps</a:t>
            </a:r>
          </a:p>
        </p:txBody>
      </p:sp>
      <p:sp>
        <p:nvSpPr>
          <p:cNvPr id="9219" name="Content Placeholder 2"/>
          <p:cNvSpPr>
            <a:spLocks noGrp="1"/>
          </p:cNvSpPr>
          <p:nvPr>
            <p:ph idx="1"/>
          </p:nvPr>
        </p:nvSpPr>
        <p:spPr>
          <a:xfrm>
            <a:off x="457200" y="1295400"/>
            <a:ext cx="8229600" cy="4754563"/>
          </a:xfrm>
        </p:spPr>
        <p:txBody>
          <a:bodyPr/>
          <a:lstStyle/>
          <a:p>
            <a:pPr marL="457200" indent="-457200">
              <a:buClr>
                <a:srgbClr val="C00000"/>
              </a:buClr>
              <a:buFont typeface="+mj-lt"/>
              <a:buAutoNum type="arabicPeriod"/>
            </a:pPr>
            <a:r>
              <a:rPr lang="en-US" sz="2400" dirty="0" smtClean="0">
                <a:latin typeface="Times New Roman" pitchFamily="18" charset="0"/>
                <a:ea typeface="ＭＳ Ｐゴシック" pitchFamily="34" charset="-128"/>
                <a:cs typeface="Times New Roman" pitchFamily="18" charset="0"/>
              </a:rPr>
              <a:t>Identify and clarify</a:t>
            </a:r>
          </a:p>
          <a:p>
            <a:pPr marL="457200" indent="-457200">
              <a:buClr>
                <a:srgbClr val="C00000"/>
              </a:buClr>
              <a:buFont typeface="+mj-lt"/>
              <a:buAutoNum type="arabicPeriod"/>
            </a:pPr>
            <a:r>
              <a:rPr lang="en-US" sz="2400" dirty="0" smtClean="0">
                <a:latin typeface="Times New Roman" pitchFamily="18" charset="0"/>
                <a:ea typeface="ＭＳ Ｐゴシック" pitchFamily="34" charset="-128"/>
                <a:cs typeface="Times New Roman" pitchFamily="18" charset="0"/>
              </a:rPr>
              <a:t>Establish a mutual purpose</a:t>
            </a:r>
          </a:p>
          <a:p>
            <a:pPr marL="457200" indent="-457200">
              <a:buClr>
                <a:srgbClr val="C00000"/>
              </a:buClr>
              <a:buFont typeface="+mj-lt"/>
              <a:buAutoNum type="arabicPeriod"/>
            </a:pPr>
            <a:r>
              <a:rPr lang="en-US" sz="2400" dirty="0" smtClean="0">
                <a:latin typeface="Times New Roman" pitchFamily="18" charset="0"/>
                <a:ea typeface="ＭＳ Ｐゴシック" pitchFamily="34" charset="-128"/>
                <a:cs typeface="Times New Roman" pitchFamily="18" charset="0"/>
              </a:rPr>
              <a:t>Establish respect</a:t>
            </a:r>
          </a:p>
          <a:p>
            <a:pPr marL="457200" indent="-457200">
              <a:buClr>
                <a:srgbClr val="C00000"/>
              </a:buClr>
              <a:buFont typeface="+mj-lt"/>
              <a:buAutoNum type="arabicPeriod"/>
            </a:pPr>
            <a:r>
              <a:rPr lang="en-US" sz="2400" b="1" u="sng" dirty="0" smtClean="0">
                <a:latin typeface="Times New Roman" pitchFamily="18" charset="0"/>
                <a:ea typeface="ＭＳ Ｐゴシック" pitchFamily="34" charset="-128"/>
                <a:cs typeface="Times New Roman" pitchFamily="18" charset="0"/>
              </a:rPr>
              <a:t>STATE</a:t>
            </a:r>
            <a:r>
              <a:rPr lang="en-US" sz="2400" dirty="0" smtClean="0">
                <a:latin typeface="Times New Roman" pitchFamily="18" charset="0"/>
                <a:ea typeface="ＭＳ Ｐゴシック" pitchFamily="34" charset="-128"/>
                <a:cs typeface="Times New Roman" pitchFamily="18" charset="0"/>
              </a:rPr>
              <a:t> your course</a:t>
            </a:r>
          </a:p>
          <a:p>
            <a:pPr lvl="1">
              <a:buClr>
                <a:srgbClr val="C00000"/>
              </a:buClr>
              <a:buFont typeface="Courier New" pitchFamily="49" charset="0"/>
              <a:buChar char="o"/>
            </a:pPr>
            <a:r>
              <a:rPr lang="en-US" sz="2400" b="1" u="sng" dirty="0" smtClean="0">
                <a:latin typeface="Times New Roman" pitchFamily="18" charset="0"/>
                <a:ea typeface="ＭＳ Ｐゴシック" pitchFamily="34" charset="-128"/>
                <a:cs typeface="Times New Roman" pitchFamily="18" charset="0"/>
              </a:rPr>
              <a:t>S</a:t>
            </a:r>
            <a:r>
              <a:rPr lang="en-US" sz="2400" dirty="0" smtClean="0">
                <a:latin typeface="Times New Roman" pitchFamily="18" charset="0"/>
                <a:ea typeface="ＭＳ Ｐゴシック" pitchFamily="34" charset="-128"/>
                <a:cs typeface="Times New Roman" pitchFamily="18" charset="0"/>
              </a:rPr>
              <a:t>hare your facts: least controversial &amp; most persuasive first</a:t>
            </a:r>
          </a:p>
          <a:p>
            <a:pPr lvl="1">
              <a:buClr>
                <a:srgbClr val="C00000"/>
              </a:buClr>
              <a:buFont typeface="Courier New" pitchFamily="49" charset="0"/>
              <a:buChar char="o"/>
            </a:pPr>
            <a:r>
              <a:rPr lang="en-US" sz="2400" b="1" u="sng" dirty="0" smtClean="0">
                <a:latin typeface="Times New Roman" pitchFamily="18" charset="0"/>
                <a:ea typeface="ＭＳ Ｐゴシック" pitchFamily="34" charset="-128"/>
                <a:cs typeface="Times New Roman" pitchFamily="18" charset="0"/>
              </a:rPr>
              <a:t>T</a:t>
            </a:r>
            <a:r>
              <a:rPr lang="en-US" sz="2400" dirty="0" smtClean="0">
                <a:latin typeface="Times New Roman" pitchFamily="18" charset="0"/>
                <a:ea typeface="ＭＳ Ｐゴシック" pitchFamily="34" charset="-128"/>
                <a:cs typeface="Times New Roman" pitchFamily="18" charset="0"/>
              </a:rPr>
              <a:t>ell your story</a:t>
            </a:r>
          </a:p>
          <a:p>
            <a:pPr lvl="1">
              <a:buClr>
                <a:srgbClr val="C00000"/>
              </a:buClr>
              <a:buFont typeface="Courier New" pitchFamily="49" charset="0"/>
              <a:buChar char="o"/>
            </a:pPr>
            <a:r>
              <a:rPr lang="en-US" sz="2400" b="1" u="sng" dirty="0" smtClean="0">
                <a:latin typeface="Times New Roman" pitchFamily="18" charset="0"/>
                <a:ea typeface="ＭＳ Ｐゴシック" pitchFamily="34" charset="-128"/>
                <a:cs typeface="Times New Roman" pitchFamily="18" charset="0"/>
              </a:rPr>
              <a:t>A</a:t>
            </a:r>
            <a:r>
              <a:rPr lang="en-US" sz="2400" dirty="0" smtClean="0">
                <a:latin typeface="Times New Roman" pitchFamily="18" charset="0"/>
                <a:ea typeface="ＭＳ Ｐゴシック" pitchFamily="34" charset="-128"/>
                <a:cs typeface="Times New Roman" pitchFamily="18" charset="0"/>
              </a:rPr>
              <a:t>sk for others facts and stories</a:t>
            </a:r>
          </a:p>
          <a:p>
            <a:pPr lvl="1">
              <a:buClr>
                <a:srgbClr val="C00000"/>
              </a:buClr>
              <a:buFont typeface="Courier New" pitchFamily="49" charset="0"/>
              <a:buChar char="o"/>
            </a:pPr>
            <a:r>
              <a:rPr lang="en-US" sz="2400" b="1" u="sng" dirty="0" smtClean="0">
                <a:latin typeface="Times New Roman" pitchFamily="18" charset="0"/>
                <a:ea typeface="ＭＳ Ｐゴシック" pitchFamily="34" charset="-128"/>
                <a:cs typeface="Times New Roman" pitchFamily="18" charset="0"/>
              </a:rPr>
              <a:t>T</a:t>
            </a:r>
            <a:r>
              <a:rPr lang="en-US" sz="2400" dirty="0" smtClean="0">
                <a:latin typeface="Times New Roman" pitchFamily="18" charset="0"/>
                <a:ea typeface="ＭＳ Ｐゴシック" pitchFamily="34" charset="-128"/>
                <a:cs typeface="Times New Roman" pitchFamily="18" charset="0"/>
              </a:rPr>
              <a:t>alk about what is fact and what is assumption</a:t>
            </a:r>
          </a:p>
          <a:p>
            <a:pPr lvl="1">
              <a:buClr>
                <a:srgbClr val="C00000"/>
              </a:buClr>
              <a:buFont typeface="Courier New" pitchFamily="49" charset="0"/>
              <a:buChar char="o"/>
            </a:pPr>
            <a:r>
              <a:rPr lang="en-US" sz="2400" b="1" u="sng" dirty="0" smtClean="0">
                <a:latin typeface="Times New Roman" pitchFamily="18" charset="0"/>
                <a:ea typeface="ＭＳ Ｐゴシック" pitchFamily="34" charset="-128"/>
                <a:cs typeface="Times New Roman" pitchFamily="18" charset="0"/>
              </a:rPr>
              <a:t>E</a:t>
            </a:r>
            <a:r>
              <a:rPr lang="en-US" sz="2400" dirty="0" smtClean="0">
                <a:latin typeface="Times New Roman" pitchFamily="18" charset="0"/>
                <a:ea typeface="ＭＳ Ｐゴシック" pitchFamily="34" charset="-128"/>
                <a:cs typeface="Times New Roman" pitchFamily="18" charset="0"/>
              </a:rPr>
              <a:t>ncourage differing views</a:t>
            </a:r>
          </a:p>
          <a:p>
            <a:pPr marL="457200" indent="-457200">
              <a:buClr>
                <a:srgbClr val="C00000"/>
              </a:buClr>
              <a:buFont typeface="+mj-lt"/>
              <a:buAutoNum type="arabicPeriod"/>
            </a:pPr>
            <a:r>
              <a:rPr lang="en-US" sz="2400" dirty="0" smtClean="0">
                <a:latin typeface="Times New Roman" pitchFamily="18" charset="0"/>
                <a:ea typeface="ＭＳ Ｐゴシック" pitchFamily="34" charset="-128"/>
                <a:cs typeface="Times New Roman" pitchFamily="18" charset="0"/>
              </a:rPr>
              <a:t>Actively listen</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423251472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CRITICAL CONVERSATIONS</a:t>
            </a:r>
            <a:b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Preparation</a:t>
            </a:r>
          </a:p>
        </p:txBody>
      </p:sp>
      <p:sp>
        <p:nvSpPr>
          <p:cNvPr id="3" name="Content Placeholder 2"/>
          <p:cNvSpPr>
            <a:spLocks noGrp="1"/>
          </p:cNvSpPr>
          <p:nvPr>
            <p:ph idx="1"/>
          </p:nvPr>
        </p:nvSpPr>
        <p:spPr>
          <a:xfrm>
            <a:off x="533400" y="1828800"/>
            <a:ext cx="8229600" cy="2971800"/>
          </a:xfrm>
        </p:spPr>
        <p:txBody>
          <a:bodyPr/>
          <a:lstStyle/>
          <a:p>
            <a:pPr marL="511175" indent="-511175">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Make sure you and your supervisor have sufficient time to see the conversation through to the end.</a:t>
            </a:r>
          </a:p>
          <a:p>
            <a:pPr marL="511175" indent="-511175">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Be realistic about what you can and cannot achieve.</a:t>
            </a:r>
          </a:p>
          <a:p>
            <a:pPr marL="511175" indent="-511175">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Make sure the conversation is focused on facts and why the facts are important, not just opinion.</a:t>
            </a:r>
            <a:endParaRPr lang="en-US" sz="2600" dirty="0">
              <a:latin typeface="Times New Roman" pitchFamily="18" charset="0"/>
              <a:cs typeface="Times New Roman" pitchFamily="18" charset="0"/>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4850311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CRITICAL CONVERSATIONS</a:t>
            </a:r>
            <a:b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Preparation</a:t>
            </a:r>
          </a:p>
        </p:txBody>
      </p:sp>
      <p:sp>
        <p:nvSpPr>
          <p:cNvPr id="3" name="Content Placeholder 2"/>
          <p:cNvSpPr>
            <a:spLocks noGrp="1"/>
          </p:cNvSpPr>
          <p:nvPr>
            <p:ph idx="1"/>
          </p:nvPr>
        </p:nvSpPr>
        <p:spPr>
          <a:xfrm>
            <a:off x="685800" y="1828800"/>
            <a:ext cx="8229600" cy="2362199"/>
          </a:xfrm>
        </p:spPr>
        <p:txBody>
          <a:bodyPr/>
          <a:lstStyle/>
          <a:p>
            <a:pPr marL="457200" indent="-457200">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Practice your key sentence.</a:t>
            </a:r>
          </a:p>
          <a:p>
            <a:pPr marL="457200" indent="-457200">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Understand you have a good chance to resolve </a:t>
            </a:r>
            <a:br>
              <a:rPr lang="en-US" sz="2600" dirty="0" smtClean="0">
                <a:latin typeface="Times New Roman" pitchFamily="18" charset="0"/>
                <a:cs typeface="Times New Roman" pitchFamily="18" charset="0"/>
              </a:rPr>
            </a:br>
            <a:r>
              <a:rPr lang="en-US" sz="2600" dirty="0" smtClean="0">
                <a:latin typeface="Times New Roman" pitchFamily="18" charset="0"/>
                <a:cs typeface="Times New Roman" pitchFamily="18" charset="0"/>
              </a:rPr>
              <a:t>an issue rather quickly with a conversation.</a:t>
            </a:r>
          </a:p>
          <a:p>
            <a:pPr marL="457200" indent="-457200">
              <a:spcBef>
                <a:spcPts val="0"/>
              </a:spcBef>
              <a:spcAft>
                <a:spcPts val="1200"/>
              </a:spcAft>
              <a:buFont typeface="Wingdings" pitchFamily="2" charset="2"/>
              <a:buChar char="q"/>
              <a:defRPr/>
            </a:pPr>
            <a:r>
              <a:rPr lang="en-US" sz="2600" dirty="0" smtClean="0">
                <a:latin typeface="Times New Roman" pitchFamily="18" charset="0"/>
                <a:cs typeface="Times New Roman" pitchFamily="18" charset="0"/>
              </a:rPr>
              <a:t>Take a deep breath.</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8545891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CRITICAL CONVERSATIONS</a:t>
            </a:r>
            <a:b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Building rapport</a:t>
            </a:r>
          </a:p>
        </p:txBody>
      </p:sp>
      <p:sp>
        <p:nvSpPr>
          <p:cNvPr id="3" name="Content Placeholder 2"/>
          <p:cNvSpPr>
            <a:spLocks noGrp="1"/>
          </p:cNvSpPr>
          <p:nvPr>
            <p:ph idx="1"/>
          </p:nvPr>
        </p:nvSpPr>
        <p:spPr>
          <a:xfrm>
            <a:off x="457200" y="1905001"/>
            <a:ext cx="8229600" cy="3429000"/>
          </a:xfrm>
        </p:spPr>
        <p:txBody>
          <a:bodyPr/>
          <a:lstStyle/>
          <a:p>
            <a:pPr marL="457200" indent="-457200">
              <a:buFont typeface="Wingdings" pitchFamily="2" charset="2"/>
              <a:buChar char="q"/>
              <a:defRPr/>
            </a:pPr>
            <a:r>
              <a:rPr lang="en-US" sz="2600" dirty="0" smtClean="0">
                <a:latin typeface="Times New Roman" pitchFamily="18" charset="0"/>
                <a:cs typeface="Times New Roman" pitchFamily="18" charset="0"/>
              </a:rPr>
              <a:t>Be sincere. </a:t>
            </a:r>
          </a:p>
          <a:p>
            <a:pPr marL="457200" indent="-457200">
              <a:buFont typeface="Wingdings" pitchFamily="2" charset="2"/>
              <a:buChar char="q"/>
              <a:defRPr/>
            </a:pPr>
            <a:r>
              <a:rPr lang="en-US" sz="2600" dirty="0" smtClean="0">
                <a:latin typeface="Times New Roman" pitchFamily="18" charset="0"/>
                <a:cs typeface="Times New Roman" pitchFamily="18" charset="0"/>
              </a:rPr>
              <a:t>Be present in the conversation.  </a:t>
            </a:r>
          </a:p>
          <a:p>
            <a:pPr marL="457200" indent="-457200">
              <a:buFont typeface="Wingdings" pitchFamily="2" charset="2"/>
              <a:buChar char="q"/>
              <a:defRPr/>
            </a:pPr>
            <a:r>
              <a:rPr lang="en-US" sz="2600" dirty="0" smtClean="0">
                <a:latin typeface="Times New Roman" pitchFamily="18" charset="0"/>
                <a:cs typeface="Times New Roman" pitchFamily="18" charset="0"/>
              </a:rPr>
              <a:t>Be confident, but not arrogant.</a:t>
            </a:r>
          </a:p>
          <a:p>
            <a:pPr marL="457200" indent="-457200">
              <a:buFont typeface="Wingdings" pitchFamily="2" charset="2"/>
              <a:buChar char="q"/>
              <a:defRPr/>
            </a:pPr>
            <a:r>
              <a:rPr lang="en-US" sz="2600" dirty="0" smtClean="0">
                <a:latin typeface="Times New Roman" pitchFamily="18" charset="0"/>
                <a:cs typeface="Times New Roman" pitchFamily="18" charset="0"/>
              </a:rPr>
              <a:t>Be empathic.</a:t>
            </a:r>
          </a:p>
          <a:p>
            <a:pPr marL="457200" indent="-457200">
              <a:buFont typeface="Wingdings" pitchFamily="2" charset="2"/>
              <a:buChar char="q"/>
              <a:defRPr/>
            </a:pPr>
            <a:r>
              <a:rPr lang="en-US" sz="2600" dirty="0" smtClean="0">
                <a:latin typeface="Times New Roman" pitchFamily="18" charset="0"/>
                <a:cs typeface="Times New Roman" pitchFamily="18" charset="0"/>
              </a:rPr>
              <a:t>Be honest.</a:t>
            </a:r>
            <a:endParaRPr lang="en-US" sz="2600" dirty="0">
              <a:latin typeface="Times New Roman" pitchFamily="18" charset="0"/>
              <a:cs typeface="Times New Roman" pitchFamily="18" charset="0"/>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60462053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381000" y="1269513"/>
            <a:ext cx="8229600" cy="4572000"/>
          </a:xfrm>
        </p:spPr>
        <p:txBody>
          <a:bodyPr>
            <a:normAutofit/>
          </a:bodyPr>
          <a:lstStyle/>
          <a:p>
            <a:pPr eaLnBrk="1" hangingPunct="1">
              <a:spcAft>
                <a:spcPct val="50000"/>
              </a:spcAft>
              <a:buNone/>
            </a:pPr>
            <a:r>
              <a:rPr lang="en-US" sz="2600" dirty="0" smtClean="0">
                <a:latin typeface="Times New Roman" pitchFamily="18" charset="0"/>
                <a:ea typeface="ＭＳ Ｐゴシック" pitchFamily="34" charset="-128"/>
                <a:cs typeface="Times New Roman" pitchFamily="18" charset="0"/>
              </a:rPr>
              <a:t>Your turn to give feedback!</a:t>
            </a:r>
          </a:p>
          <a:p>
            <a:pPr lvl="1" eaLnBrk="1" hangingPunct="1">
              <a:spcAft>
                <a:spcPct val="50000"/>
              </a:spcAft>
            </a:pPr>
            <a:r>
              <a:rPr lang="en-US" sz="2600" dirty="0" smtClean="0">
                <a:latin typeface="Times New Roman" pitchFamily="18" charset="0"/>
                <a:ea typeface="ＭＳ Ｐゴシック" pitchFamily="34" charset="-128"/>
                <a:cs typeface="Times New Roman" pitchFamily="18" charset="0"/>
              </a:rPr>
              <a:t>Acknowledge positive findings</a:t>
            </a:r>
          </a:p>
          <a:p>
            <a:pPr lvl="1" eaLnBrk="1" hangingPunct="1">
              <a:spcAft>
                <a:spcPct val="50000"/>
              </a:spcAft>
            </a:pPr>
            <a:r>
              <a:rPr lang="en-US" sz="2600" dirty="0" smtClean="0">
                <a:latin typeface="Times New Roman" pitchFamily="18" charset="0"/>
                <a:ea typeface="ＭＳ Ｐゴシック" pitchFamily="34" charset="-128"/>
                <a:cs typeface="Times New Roman" pitchFamily="18" charset="0"/>
              </a:rPr>
              <a:t>Acknowledge challenges revealed</a:t>
            </a:r>
          </a:p>
          <a:p>
            <a:pPr lvl="2" eaLnBrk="1" hangingPunct="1">
              <a:spcAft>
                <a:spcPct val="50000"/>
              </a:spcAft>
              <a:buClr>
                <a:srgbClr val="C00000"/>
              </a:buClr>
              <a:buFont typeface="Courier New" pitchFamily="49" charset="0"/>
              <a:buChar char="o"/>
            </a:pPr>
            <a:r>
              <a:rPr lang="en-US" sz="2600" dirty="0" smtClean="0">
                <a:latin typeface="Times New Roman" pitchFamily="18" charset="0"/>
                <a:ea typeface="ＭＳ Ｐゴシック" pitchFamily="34" charset="-128"/>
                <a:cs typeface="Times New Roman" pitchFamily="18" charset="0"/>
              </a:rPr>
              <a:t> Ask for support</a:t>
            </a:r>
          </a:p>
          <a:p>
            <a:pPr lvl="1" eaLnBrk="1" hangingPunct="1">
              <a:spcAft>
                <a:spcPct val="50000"/>
              </a:spcAft>
            </a:pPr>
            <a:r>
              <a:rPr lang="en-US" sz="2600" dirty="0" smtClean="0">
                <a:latin typeface="Times New Roman" pitchFamily="18" charset="0"/>
                <a:ea typeface="ＭＳ Ｐゴシック" pitchFamily="34" charset="-128"/>
                <a:cs typeface="Times New Roman" pitchFamily="18" charset="0"/>
              </a:rPr>
              <a:t>Share data</a:t>
            </a:r>
          </a:p>
          <a:p>
            <a:pPr lvl="1">
              <a:spcAft>
                <a:spcPct val="50000"/>
              </a:spcAft>
            </a:pPr>
            <a:r>
              <a:rPr lang="en-US" sz="2600" dirty="0">
                <a:latin typeface="Times New Roman" pitchFamily="18" charset="0"/>
                <a:ea typeface="ＭＳ Ｐゴシック" pitchFamily="34" charset="-128"/>
                <a:cs typeface="Times New Roman" pitchFamily="18" charset="0"/>
              </a:rPr>
              <a:t>Never submit your response without showing it </a:t>
            </a:r>
            <a:r>
              <a:rPr lang="en-US" sz="2600" dirty="0" smtClean="0">
                <a:latin typeface="Times New Roman" pitchFamily="18" charset="0"/>
                <a:ea typeface="ＭＳ Ｐゴシック" pitchFamily="34" charset="-128"/>
                <a:cs typeface="Times New Roman" pitchFamily="18" charset="0"/>
              </a:rPr>
              <a:t>to </a:t>
            </a:r>
            <a:r>
              <a:rPr lang="en-US" sz="2600" dirty="0">
                <a:latin typeface="Times New Roman" pitchFamily="18" charset="0"/>
                <a:ea typeface="ＭＳ Ｐゴシック" pitchFamily="34" charset="-128"/>
                <a:cs typeface="Times New Roman" pitchFamily="18" charset="0"/>
              </a:rPr>
              <a:t>your </a:t>
            </a:r>
            <a:r>
              <a:rPr lang="en-US" sz="2600" dirty="0" smtClean="0">
                <a:latin typeface="Times New Roman" pitchFamily="18" charset="0"/>
                <a:ea typeface="ＭＳ Ｐゴシック" pitchFamily="34" charset="-128"/>
                <a:cs typeface="Times New Roman" pitchFamily="18" charset="0"/>
              </a:rPr>
              <a:t>Building </a:t>
            </a:r>
            <a:r>
              <a:rPr lang="en-US" sz="2600" dirty="0">
                <a:latin typeface="Times New Roman" pitchFamily="18" charset="0"/>
                <a:ea typeface="ＭＳ Ｐゴシック" pitchFamily="34" charset="-128"/>
                <a:cs typeface="Times New Roman" pitchFamily="18" charset="0"/>
              </a:rPr>
              <a:t>Rep </a:t>
            </a:r>
            <a:r>
              <a:rPr lang="en-US" sz="2600" dirty="0" smtClean="0">
                <a:latin typeface="Times New Roman" pitchFamily="18" charset="0"/>
                <a:ea typeface="ＭＳ Ｐゴシック" pitchFamily="34" charset="-128"/>
                <a:cs typeface="Times New Roman" pitchFamily="18" charset="0"/>
              </a:rPr>
              <a:t>or Association </a:t>
            </a:r>
            <a:r>
              <a:rPr lang="en-US" sz="2600" dirty="0">
                <a:latin typeface="Times New Roman" pitchFamily="18" charset="0"/>
                <a:ea typeface="ＭＳ Ｐゴシック" pitchFamily="34" charset="-128"/>
                <a:cs typeface="Times New Roman" pitchFamily="18" charset="0"/>
              </a:rPr>
              <a:t>Rep</a:t>
            </a:r>
          </a:p>
          <a:p>
            <a:pPr lvl="1" eaLnBrk="1" hangingPunct="1">
              <a:spcAft>
                <a:spcPct val="50000"/>
              </a:spcAft>
            </a:pPr>
            <a:endParaRPr lang="en-US" sz="2600" dirty="0" smtClean="0">
              <a:latin typeface="Times New Roman" pitchFamily="18" charset="0"/>
              <a:ea typeface="ＭＳ Ｐゴシック" pitchFamily="34" charset="-128"/>
              <a:cs typeface="Times New Roman" pitchFamily="18" charset="0"/>
            </a:endParaRPr>
          </a:p>
        </p:txBody>
      </p:sp>
      <p:sp>
        <p:nvSpPr>
          <p:cNvPr id="13315" name="Rectangle 2"/>
          <p:cNvSpPr>
            <a:spLocks noGrp="1" noChangeArrowheads="1"/>
          </p:cNvSpPr>
          <p:nvPr>
            <p:ph type="title"/>
          </p:nvPr>
        </p:nvSpPr>
        <p:spPr>
          <a:xfrm>
            <a:off x="457200" y="152400"/>
            <a:ext cx="8229600" cy="1219200"/>
          </a:xfrm>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WRITING A RESPONSE</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138619952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WRITING A REBUTTAL</a:t>
            </a:r>
          </a:p>
        </p:txBody>
      </p:sp>
      <p:sp>
        <p:nvSpPr>
          <p:cNvPr id="3" name="Content Placeholder 2"/>
          <p:cNvSpPr>
            <a:spLocks noGrp="1"/>
          </p:cNvSpPr>
          <p:nvPr>
            <p:ph idx="1"/>
          </p:nvPr>
        </p:nvSpPr>
        <p:spPr>
          <a:xfrm>
            <a:off x="533400" y="1600200"/>
            <a:ext cx="8001000" cy="4525963"/>
          </a:xfrm>
        </p:spPr>
        <p:txBody>
          <a:bodyPr/>
          <a:lstStyle/>
          <a:p>
            <a:pPr eaLnBrk="1" hangingPunct="1">
              <a:spcAft>
                <a:spcPct val="50000"/>
              </a:spcAft>
              <a:buNone/>
              <a:defRPr/>
            </a:pPr>
            <a:endParaRPr lang="en-US" dirty="0" smtClean="0">
              <a:latin typeface="Times New Roman" pitchFamily="18" charset="0"/>
              <a:ea typeface="ＭＳ Ｐゴシック" pitchFamily="34" charset="-128"/>
              <a:cs typeface="Times New Roman" pitchFamily="18" charset="0"/>
            </a:endParaRPr>
          </a:p>
          <a:p>
            <a:pPr marL="457200" indent="-457200" eaLnBrk="1" hangingPunct="1">
              <a:spcAft>
                <a:spcPct val="50000"/>
              </a:spcAft>
              <a:buClr>
                <a:srgbClr val="C00000"/>
              </a:buClr>
              <a:buFont typeface="Wingdings" pitchFamily="2" charset="2"/>
              <a:buChar char="Ø"/>
              <a:defRPr/>
            </a:pPr>
            <a:r>
              <a:rPr lang="en-US" dirty="0" smtClean="0">
                <a:latin typeface="Times New Roman" pitchFamily="18" charset="0"/>
                <a:ea typeface="ＭＳ Ｐゴシック" pitchFamily="34" charset="-128"/>
                <a:cs typeface="Times New Roman" pitchFamily="18" charset="0"/>
              </a:rPr>
              <a:t>Analyze</a:t>
            </a:r>
          </a:p>
          <a:p>
            <a:pPr marL="457200" indent="-457200" eaLnBrk="1" hangingPunct="1">
              <a:spcAft>
                <a:spcPct val="50000"/>
              </a:spcAft>
              <a:buClr>
                <a:srgbClr val="C00000"/>
              </a:buClr>
              <a:buFont typeface="Wingdings" pitchFamily="2" charset="2"/>
              <a:buChar char="Ø"/>
              <a:defRPr/>
            </a:pPr>
            <a:r>
              <a:rPr lang="en-US" dirty="0" smtClean="0">
                <a:latin typeface="Times New Roman" pitchFamily="18" charset="0"/>
                <a:ea typeface="ＭＳ Ｐゴシック" pitchFamily="34" charset="-128"/>
                <a:cs typeface="Times New Roman" pitchFamily="18" charset="0"/>
              </a:rPr>
              <a:t>Neutralize</a:t>
            </a:r>
          </a:p>
          <a:p>
            <a:pPr marL="457200" indent="-457200" eaLnBrk="1" hangingPunct="1">
              <a:spcAft>
                <a:spcPct val="50000"/>
              </a:spcAft>
              <a:buClr>
                <a:srgbClr val="C00000"/>
              </a:buClr>
              <a:buFont typeface="Wingdings" pitchFamily="2" charset="2"/>
              <a:buChar char="Ø"/>
              <a:defRPr/>
            </a:pPr>
            <a:r>
              <a:rPr lang="en-US" dirty="0" smtClean="0">
                <a:latin typeface="Times New Roman" pitchFamily="18" charset="0"/>
                <a:ea typeface="ＭＳ Ｐゴシック" pitchFamily="34" charset="-128"/>
                <a:cs typeface="Times New Roman" pitchFamily="18" charset="0"/>
              </a:rPr>
              <a:t>Equalize</a:t>
            </a:r>
          </a:p>
          <a:p>
            <a:pPr marL="0" indent="0">
              <a:buFont typeface="Arial" pitchFamily="34" charset="0"/>
              <a:buNone/>
              <a:defRPr/>
            </a:pPr>
            <a:endParaRPr lang="en-US" dirty="0"/>
          </a:p>
        </p:txBody>
      </p:sp>
      <p:grpSp>
        <p:nvGrpSpPr>
          <p:cNvPr id="2" name="Group 22"/>
          <p:cNvGrpSpPr>
            <a:grpSpLocks/>
          </p:cNvGrpSpPr>
          <p:nvPr/>
        </p:nvGrpSpPr>
        <p:grpSpPr bwMode="auto">
          <a:xfrm>
            <a:off x="4038600" y="1822450"/>
            <a:ext cx="4170363" cy="3657600"/>
            <a:chOff x="4190999" y="2438400"/>
            <a:chExt cx="4704165" cy="3962400"/>
          </a:xfrm>
        </p:grpSpPr>
        <p:pic>
          <p:nvPicPr>
            <p:cNvPr id="5" name="Picture 22" descr="C:\Program Files\Microsoft Office\MEDIA\CAGCAT10\j0300840.wmf"/>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190999" y="2438400"/>
              <a:ext cx="4704165" cy="3962400"/>
            </a:xfrm>
            <a:prstGeom prst="rect">
              <a:avLst/>
            </a:prstGeom>
            <a:noFill/>
          </p:spPr>
        </p:pic>
        <p:sp>
          <p:nvSpPr>
            <p:cNvPr id="14342" name="Text Box 19"/>
            <p:cNvSpPr txBox="1">
              <a:spLocks noChangeArrowheads="1"/>
            </p:cNvSpPr>
            <p:nvPr/>
          </p:nvSpPr>
          <p:spPr bwMode="auto">
            <a:xfrm>
              <a:off x="4724400" y="4800600"/>
              <a:ext cx="1295400" cy="304800"/>
            </a:xfrm>
            <a:prstGeom prst="rect">
              <a:avLst/>
            </a:prstGeom>
            <a:noFill/>
            <a:ln w="9525">
              <a:noFill/>
              <a:miter lim="800000"/>
              <a:headEnd/>
              <a:tailEnd/>
            </a:ln>
          </p:spPr>
          <p:txBody>
            <a:bodyPr>
              <a:spAutoFit/>
            </a:bodyPr>
            <a:lstStyle/>
            <a:p>
              <a:pPr algn="ctr"/>
              <a:r>
                <a:rPr lang="en-US" sz="1400" b="1">
                  <a:solidFill>
                    <a:schemeClr val="bg1"/>
                  </a:solidFill>
                  <a:latin typeface="Calibri" pitchFamily="34" charset="0"/>
                </a:rPr>
                <a:t>analyze</a:t>
              </a:r>
            </a:p>
          </p:txBody>
        </p:sp>
        <p:sp>
          <p:nvSpPr>
            <p:cNvPr id="14343" name="Text Box 21"/>
            <p:cNvSpPr txBox="1">
              <a:spLocks noChangeArrowheads="1"/>
            </p:cNvSpPr>
            <p:nvPr/>
          </p:nvSpPr>
          <p:spPr bwMode="auto">
            <a:xfrm>
              <a:off x="7391400" y="4495800"/>
              <a:ext cx="1143000" cy="307777"/>
            </a:xfrm>
            <a:prstGeom prst="rect">
              <a:avLst/>
            </a:prstGeom>
            <a:noFill/>
            <a:ln w="9525">
              <a:noFill/>
              <a:miter lim="800000"/>
              <a:headEnd/>
              <a:tailEnd/>
            </a:ln>
          </p:spPr>
          <p:txBody>
            <a:bodyPr>
              <a:spAutoFit/>
            </a:bodyPr>
            <a:lstStyle/>
            <a:p>
              <a:pPr algn="ctr"/>
              <a:r>
                <a:rPr lang="en-US" sz="1400" b="1">
                  <a:solidFill>
                    <a:schemeClr val="bg1"/>
                  </a:solidFill>
                  <a:latin typeface="Calibri" pitchFamily="34" charset="0"/>
                </a:rPr>
                <a:t>equalize</a:t>
              </a:r>
            </a:p>
          </p:txBody>
        </p:sp>
        <p:sp>
          <p:nvSpPr>
            <p:cNvPr id="14344" name="Text Box 22"/>
            <p:cNvSpPr txBox="1">
              <a:spLocks noChangeArrowheads="1"/>
            </p:cNvSpPr>
            <p:nvPr/>
          </p:nvSpPr>
          <p:spPr bwMode="auto">
            <a:xfrm rot="-5461078">
              <a:off x="6026645" y="4228856"/>
              <a:ext cx="1293842" cy="307777"/>
            </a:xfrm>
            <a:prstGeom prst="rect">
              <a:avLst/>
            </a:prstGeom>
            <a:noFill/>
            <a:ln w="9525">
              <a:noFill/>
              <a:miter lim="800000"/>
              <a:headEnd/>
              <a:tailEnd/>
            </a:ln>
          </p:spPr>
          <p:txBody>
            <a:bodyPr>
              <a:spAutoFit/>
            </a:bodyPr>
            <a:lstStyle/>
            <a:p>
              <a:r>
                <a:rPr lang="en-US" sz="1400" b="1">
                  <a:solidFill>
                    <a:schemeClr val="bg1"/>
                  </a:solidFill>
                  <a:latin typeface="Calibri" pitchFamily="34" charset="0"/>
                </a:rPr>
                <a:t>neutralize</a:t>
              </a:r>
            </a:p>
          </p:txBody>
        </p:sp>
      </p:grpSp>
      <p:pic>
        <p:nvPicPr>
          <p:cNvPr id="9" name="Picture 4" descr="PPT-DEAC-10.jpg"/>
          <p:cNvPicPr>
            <a:picLocks noChangeAspect="1" noChangeArrowheads="1"/>
          </p:cNvPicPr>
          <p:nvPr/>
        </p:nvPicPr>
        <p:blipFill>
          <a:blip r:embed="rId4"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26154495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381000" y="1676400"/>
            <a:ext cx="8534400" cy="4343400"/>
          </a:xfrm>
        </p:spPr>
        <p:txBody>
          <a:bodyPr/>
          <a:lstStyle/>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What is the </a:t>
            </a:r>
            <a:r>
              <a:rPr lang="ja-JP" altLang="en-US" sz="2400" dirty="0" smtClean="0">
                <a:latin typeface="Times New Roman" pitchFamily="18" charset="0"/>
                <a:ea typeface="ＭＳ Ｐゴシック" pitchFamily="34" charset="-128"/>
                <a:cs typeface="Times New Roman" pitchFamily="18" charset="0"/>
              </a:rPr>
              <a:t>“</a:t>
            </a:r>
            <a:r>
              <a:rPr lang="en-US" altLang="ja-JP" sz="2400" dirty="0" smtClean="0">
                <a:latin typeface="Times New Roman" pitchFamily="18" charset="0"/>
                <a:ea typeface="ＭＳ Ｐゴシック" pitchFamily="34" charset="-128"/>
                <a:cs typeface="Times New Roman" pitchFamily="18" charset="0"/>
              </a:rPr>
              <a:t>tone” of the written report?</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Is the report designed to lead to professional learning?</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Is the report derogatory without being constructive?</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Are there positive facts that have been omitted?</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Is there a pattern?</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What needs correction by rebuttal?</a:t>
            </a:r>
          </a:p>
        </p:txBody>
      </p:sp>
      <p:sp>
        <p:nvSpPr>
          <p:cNvPr id="15363" name="Rectangle 2"/>
          <p:cNvSpPr>
            <a:spLocks noGrp="1" noChangeArrowheads="1"/>
          </p:cNvSpPr>
          <p:nvPr>
            <p:ph type="title"/>
          </p:nvPr>
        </p:nvSpPr>
        <p:spPr>
          <a:xfrm>
            <a:off x="381000" y="0"/>
            <a:ext cx="8229600" cy="1554162"/>
          </a:xfrm>
        </p:spPr>
        <p:txBody>
          <a:bodyPr>
            <a:normAutofit fontScale="90000"/>
          </a:bodyPr>
          <a:lstStyle/>
          <a:p>
            <a:pPr algn="l" eaLnBrk="1" hangingPunct="1"/>
            <a:r>
              <a:rPr lang="en-US" sz="3200" dirty="0" smtClean="0">
                <a:ea typeface="ＭＳ Ｐゴシック" pitchFamily="34" charset="-128"/>
              </a:rPr>
              <a:t/>
            </a:r>
            <a:br>
              <a:rPr lang="en-US" sz="3200" dirty="0" smtClean="0">
                <a:ea typeface="ＭＳ Ｐゴシック" pitchFamily="34" charset="-128"/>
              </a:rPr>
            </a:br>
            <a:r>
              <a:rPr lang="en-US" sz="3600" b="1" i="1" dirty="0" smtClean="0">
                <a:solidFill>
                  <a:srgbClr val="C00000"/>
                </a:solidFill>
                <a:effectLst>
                  <a:outerShdw blurRad="38100" dist="38100" dir="2700000" algn="tl">
                    <a:srgbClr val="000000">
                      <a:alpha val="43137"/>
                    </a:srgbClr>
                  </a:outerShdw>
                </a:effectLst>
                <a:ea typeface="ＭＳ Ｐゴシック" pitchFamily="34" charset="-128"/>
              </a:rPr>
              <a:t>ANALYZE – </a:t>
            </a:r>
            <a:br>
              <a:rPr lang="en-US" sz="36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600" b="1" i="1" dirty="0" smtClean="0">
                <a:effectLst>
                  <a:outerShdw blurRad="38100" dist="38100" dir="2700000" algn="tl">
                    <a:srgbClr val="000000">
                      <a:alpha val="43137"/>
                    </a:srgbClr>
                  </a:outerShdw>
                </a:effectLst>
                <a:ea typeface="ＭＳ Ｐゴシック" pitchFamily="34" charset="-128"/>
              </a:rPr>
              <a:t>Ask the right questions</a:t>
            </a:r>
            <a:r>
              <a:rPr lang="en-US" sz="2600" b="1" i="1" dirty="0" smtClean="0">
                <a:solidFill>
                  <a:srgbClr val="C00000"/>
                </a:solidFill>
                <a:effectLst>
                  <a:outerShdw blurRad="38100" dist="38100" dir="2700000" algn="tl">
                    <a:srgbClr val="000000">
                      <a:alpha val="43137"/>
                    </a:srgbClr>
                  </a:outerShdw>
                </a:effectLst>
                <a:ea typeface="ＭＳ Ｐゴシック" pitchFamily="34" charset="-128"/>
              </a:rPr>
              <a:t/>
            </a:r>
            <a:br>
              <a:rPr lang="en-US" sz="2600" b="1" i="1" dirty="0" smtClean="0">
                <a:solidFill>
                  <a:srgbClr val="C00000"/>
                </a:solidFill>
                <a:effectLst>
                  <a:outerShdw blurRad="38100" dist="38100" dir="2700000" algn="tl">
                    <a:srgbClr val="000000">
                      <a:alpha val="43137"/>
                    </a:srgbClr>
                  </a:outerShdw>
                </a:effectLst>
                <a:ea typeface="ＭＳ Ｐゴシック" pitchFamily="34" charset="-128"/>
              </a:rPr>
            </a:br>
            <a:endParaRPr lang="en-US" sz="2600" b="1" i="1" dirty="0" smtClean="0">
              <a:solidFill>
                <a:srgbClr val="C00000"/>
              </a:solidFill>
              <a:effectLst>
                <a:outerShdw blurRad="38100" dist="38100" dir="2700000" algn="tl">
                  <a:srgbClr val="000000">
                    <a:alpha val="43137"/>
                  </a:srgbClr>
                </a:outerShdw>
              </a:effectLst>
              <a:ea typeface="ＭＳ Ｐゴシック" pitchFamily="34" charset="-128"/>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26003491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266700" y="2124075"/>
            <a:ext cx="8458200" cy="4419600"/>
          </a:xfrm>
        </p:spPr>
        <p:txBody>
          <a:bodyPr/>
          <a:lstStyle/>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Provide evidence to support your disagreement</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Give data to neutralize what has been criticized</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Answer </a:t>
            </a:r>
            <a:r>
              <a:rPr lang="ja-JP" altLang="en-US" sz="2400" dirty="0" smtClean="0">
                <a:latin typeface="Times New Roman" pitchFamily="18" charset="0"/>
                <a:ea typeface="ＭＳ Ｐゴシック" pitchFamily="34" charset="-128"/>
                <a:cs typeface="Times New Roman" pitchFamily="18" charset="0"/>
              </a:rPr>
              <a:t>“</a:t>
            </a:r>
            <a:r>
              <a:rPr lang="en-US" altLang="ja-JP" sz="2400" dirty="0" smtClean="0">
                <a:latin typeface="Times New Roman" pitchFamily="18" charset="0"/>
                <a:ea typeface="ＭＳ Ｐゴシック" pitchFamily="34" charset="-128"/>
                <a:cs typeface="Times New Roman" pitchFamily="18" charset="0"/>
              </a:rPr>
              <a:t>labeled</a:t>
            </a:r>
            <a:r>
              <a:rPr lang="ja-JP" altLang="en-US" sz="2400" dirty="0" smtClean="0">
                <a:latin typeface="Times New Roman" pitchFamily="18" charset="0"/>
                <a:ea typeface="ＭＳ Ｐゴシック" pitchFamily="34" charset="-128"/>
                <a:cs typeface="Times New Roman" pitchFamily="18" charset="0"/>
              </a:rPr>
              <a:t>”</a:t>
            </a:r>
            <a:r>
              <a:rPr lang="en-US" altLang="ja-JP" sz="2400" dirty="0" smtClean="0">
                <a:latin typeface="Times New Roman" pitchFamily="18" charset="0"/>
                <a:ea typeface="ＭＳ Ｐゴシック" pitchFamily="34" charset="-128"/>
                <a:cs typeface="Times New Roman" pitchFamily="18" charset="0"/>
              </a:rPr>
              <a:t> items</a:t>
            </a:r>
          </a:p>
          <a:p>
            <a:pPr eaLnBrk="1" hangingPunct="1">
              <a:spcAft>
                <a:spcPct val="50000"/>
              </a:spcAft>
              <a:buClr>
                <a:srgbClr val="C00000"/>
              </a:buClr>
              <a:buFont typeface="Times" pitchFamily="18" charset="0"/>
              <a:buChar char="●"/>
            </a:pPr>
            <a:r>
              <a:rPr lang="en-US" sz="2400" dirty="0" smtClean="0">
                <a:latin typeface="Times New Roman" pitchFamily="18" charset="0"/>
                <a:ea typeface="ＭＳ Ｐゴシック" pitchFamily="34" charset="-128"/>
                <a:cs typeface="Times New Roman" pitchFamily="18" charset="0"/>
              </a:rPr>
              <a:t>Use language that is not emotionally charged</a:t>
            </a:r>
          </a:p>
          <a:p>
            <a:pPr marL="0" indent="0" eaLnBrk="1" hangingPunct="1">
              <a:spcAft>
                <a:spcPct val="50000"/>
              </a:spcAft>
              <a:buClr>
                <a:srgbClr val="C00000"/>
              </a:buClr>
              <a:buNone/>
            </a:pPr>
            <a:endParaRPr lang="en-US" sz="2400" dirty="0" smtClean="0">
              <a:latin typeface="Times New Roman" pitchFamily="18" charset="0"/>
              <a:ea typeface="ＭＳ Ｐゴシック" pitchFamily="34" charset="-128"/>
              <a:cs typeface="Times New Roman" pitchFamily="18" charset="0"/>
            </a:endParaRPr>
          </a:p>
        </p:txBody>
      </p:sp>
      <p:sp>
        <p:nvSpPr>
          <p:cNvPr id="16387" name="Rectangle 2"/>
          <p:cNvSpPr>
            <a:spLocks noGrp="1" noChangeArrowheads="1"/>
          </p:cNvSpPr>
          <p:nvPr>
            <p:ph type="title"/>
          </p:nvPr>
        </p:nvSpPr>
        <p:spPr>
          <a:xfrm>
            <a:off x="304800" y="274638"/>
            <a:ext cx="8610600" cy="1554162"/>
          </a:xfrm>
        </p:spPr>
        <p:txBody>
          <a:bodyPr/>
          <a:lstStyle/>
          <a:p>
            <a:pPr algn="l" eaLnBrk="1" hangingPunct="1"/>
            <a:r>
              <a:rPr lang="en-US" sz="3600" b="1" i="1" dirty="0" smtClean="0">
                <a:solidFill>
                  <a:srgbClr val="C00000"/>
                </a:solidFill>
                <a:effectLst>
                  <a:outerShdw blurRad="38100" dist="38100" dir="2700000" algn="tl">
                    <a:srgbClr val="000000">
                      <a:alpha val="43137"/>
                    </a:srgbClr>
                  </a:outerShdw>
                </a:effectLst>
                <a:ea typeface="ＭＳ Ｐゴシック" pitchFamily="34" charset="-128"/>
              </a:rPr>
              <a:t>NEUTRALIZE </a:t>
            </a:r>
            <a:r>
              <a:rPr lang="en-US" sz="3600" b="1" i="1" dirty="0" smtClean="0">
                <a:effectLst>
                  <a:outerShdw blurRad="38100" dist="38100" dir="2700000" algn="tl">
                    <a:srgbClr val="000000">
                      <a:alpha val="43137"/>
                    </a:srgbClr>
                  </a:outerShdw>
                </a:effectLst>
                <a:ea typeface="ＭＳ Ｐゴシック" pitchFamily="34" charset="-128"/>
              </a:rPr>
              <a:t/>
            </a:r>
            <a:br>
              <a:rPr lang="en-US" sz="3600" b="1" i="1" dirty="0" smtClean="0">
                <a:effectLst>
                  <a:outerShdw blurRad="38100" dist="38100" dir="2700000" algn="tl">
                    <a:srgbClr val="000000">
                      <a:alpha val="43137"/>
                    </a:srgbClr>
                  </a:outerShdw>
                </a:effectLst>
                <a:ea typeface="ＭＳ Ｐゴシック" pitchFamily="34" charset="-128"/>
              </a:rPr>
            </a:br>
            <a:r>
              <a:rPr lang="en-US" sz="3600" b="1" i="1" dirty="0" smtClean="0">
                <a:effectLst>
                  <a:outerShdw blurRad="38100" dist="38100" dir="2700000" algn="tl">
                    <a:srgbClr val="000000">
                      <a:alpha val="43137"/>
                    </a:srgbClr>
                  </a:outerShdw>
                </a:effectLst>
                <a:ea typeface="ＭＳ Ｐゴシック" pitchFamily="34" charset="-128"/>
              </a:rPr>
              <a:t>all negative items</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79761916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57200" y="1600200"/>
            <a:ext cx="8534400" cy="4724400"/>
          </a:xfrm>
        </p:spPr>
        <p:txBody>
          <a:bodyPr/>
          <a:lstStyle/>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Stress preparation</a:t>
            </a:r>
          </a:p>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Focus on objectives, procedures, attainment</a:t>
            </a:r>
          </a:p>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Be clear </a:t>
            </a:r>
          </a:p>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Connect performance to job description/model</a:t>
            </a:r>
          </a:p>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Discuss, don’</a:t>
            </a:r>
            <a:r>
              <a:rPr lang="en-US" altLang="ja-JP" sz="2600" dirty="0" smtClean="0">
                <a:latin typeface="Times New Roman" pitchFamily="18" charset="0"/>
                <a:ea typeface="ＭＳ Ｐゴシック" pitchFamily="34" charset="-128"/>
                <a:cs typeface="Times New Roman" pitchFamily="18" charset="0"/>
              </a:rPr>
              <a:t>t reject, recommendations</a:t>
            </a:r>
          </a:p>
          <a:p>
            <a:pPr eaLnBrk="1" hangingPunct="1">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Identify needed support for recommendations</a:t>
            </a:r>
          </a:p>
        </p:txBody>
      </p:sp>
      <p:sp>
        <p:nvSpPr>
          <p:cNvPr id="17411" name="Rectangle 2"/>
          <p:cNvSpPr>
            <a:spLocks noGrp="1" noChangeArrowheads="1"/>
          </p:cNvSpPr>
          <p:nvPr>
            <p:ph type="title"/>
          </p:nvPr>
        </p:nvSpPr>
        <p:spPr/>
        <p:txBody>
          <a:bodyPr>
            <a:normAutofit fontScale="90000"/>
          </a:bodyPr>
          <a:lstStyle/>
          <a:p>
            <a:pPr algn="l" eaLnBrk="1" hangingPunct="1"/>
            <a:r>
              <a:rPr lang="en-US" sz="3600" b="1" i="1" dirty="0" smtClean="0">
                <a:solidFill>
                  <a:srgbClr val="C00000"/>
                </a:solidFill>
                <a:effectLst>
                  <a:outerShdw blurRad="38100" dist="38100" dir="2700000" algn="tl">
                    <a:srgbClr val="000000">
                      <a:alpha val="43137"/>
                    </a:srgbClr>
                  </a:outerShdw>
                </a:effectLst>
                <a:ea typeface="ＭＳ Ｐゴシック" pitchFamily="34" charset="-128"/>
              </a:rPr>
              <a:t>EQUALIZE </a:t>
            </a:r>
            <a:br>
              <a:rPr lang="en-US" sz="3600" b="1" i="1" dirty="0" smtClean="0">
                <a:solidFill>
                  <a:srgbClr val="C00000"/>
                </a:solidFill>
                <a:effectLst>
                  <a:outerShdw blurRad="38100" dist="38100" dir="2700000" algn="tl">
                    <a:srgbClr val="000000">
                      <a:alpha val="43137"/>
                    </a:srgbClr>
                  </a:outerShdw>
                </a:effectLst>
                <a:ea typeface="ＭＳ Ｐゴシック" pitchFamily="34" charset="-128"/>
              </a:rPr>
            </a:br>
            <a:r>
              <a:rPr lang="en-US" sz="3600" b="1" i="1" dirty="0" smtClean="0">
                <a:effectLst>
                  <a:outerShdw blurRad="38100" dist="38100" dir="2700000" algn="tl">
                    <a:srgbClr val="000000">
                      <a:alpha val="43137"/>
                    </a:srgbClr>
                  </a:outerShdw>
                </a:effectLst>
                <a:ea typeface="ＭＳ Ｐゴシック" pitchFamily="34" charset="-128"/>
              </a:rPr>
              <a:t>the results</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194966132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447800"/>
            <a:ext cx="8153400" cy="4800600"/>
          </a:xfrm>
        </p:spPr>
        <p:txBody>
          <a:bodyPr/>
          <a:lstStyle/>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Keep it short and simple</a:t>
            </a:r>
          </a:p>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Seek advice</a:t>
            </a:r>
          </a:p>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Utilize facts</a:t>
            </a:r>
          </a:p>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Get specifics</a:t>
            </a:r>
          </a:p>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Identify if assistance had been previously requested; response</a:t>
            </a:r>
          </a:p>
          <a:p>
            <a:pPr eaLnBrk="1" hangingPunct="1">
              <a:lnSpc>
                <a:spcPct val="90000"/>
              </a:lnSpc>
              <a:spcAft>
                <a:spcPct val="30000"/>
              </a:spcAft>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Have an appropriately trained association representative read the response before giving it to the administrator</a:t>
            </a:r>
          </a:p>
        </p:txBody>
      </p:sp>
      <p:sp>
        <p:nvSpPr>
          <p:cNvPr id="18435" name="Rectangle 2"/>
          <p:cNvSpPr>
            <a:spLocks noGrp="1" noChangeArrowheads="1"/>
          </p:cNvSpPr>
          <p:nvPr>
            <p:ph type="title"/>
          </p:nvPr>
        </p:nvSpPr>
        <p:spPr>
          <a:xfrm>
            <a:off x="304800" y="304800"/>
            <a:ext cx="8610600" cy="1143000"/>
          </a:xfrm>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MAKE YOUR REBUTTAL EFFECTIVE</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6999510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447800"/>
            <a:ext cx="8153400" cy="4800600"/>
          </a:xfrm>
        </p:spPr>
        <p:txBody>
          <a:bodyPr>
            <a:normAutofit/>
          </a:bodyPr>
          <a:lstStyle/>
          <a:p>
            <a:pPr>
              <a:lnSpc>
                <a:spcPct val="90000"/>
              </a:lnSpc>
              <a:spcAft>
                <a:spcPct val="30000"/>
              </a:spcAft>
              <a:buClr>
                <a:srgbClr val="C00000"/>
              </a:buClr>
              <a:buFont typeface="Times" pitchFamily="18" charset="0"/>
              <a:buChar char="●"/>
            </a:pPr>
            <a:r>
              <a:rPr lang="en-US" sz="2400" dirty="0">
                <a:latin typeface="Times New Roman" pitchFamily="18" charset="0"/>
                <a:ea typeface="ＭＳ Ｐゴシック" pitchFamily="34" charset="-128"/>
                <a:cs typeface="Times New Roman" pitchFamily="18" charset="0"/>
              </a:rPr>
              <a:t>Review Observation A &amp; B with the attached </a:t>
            </a:r>
            <a:r>
              <a:rPr lang="en-US" sz="2400" dirty="0" smtClean="0">
                <a:latin typeface="Times New Roman" pitchFamily="18" charset="0"/>
                <a:ea typeface="ＭＳ Ｐゴシック" pitchFamily="34" charset="-128"/>
                <a:cs typeface="Times New Roman" pitchFamily="18" charset="0"/>
              </a:rPr>
              <a:t>Reflections</a:t>
            </a:r>
          </a:p>
          <a:p>
            <a:pPr>
              <a:lnSpc>
                <a:spcPct val="90000"/>
              </a:lnSpc>
              <a:spcAft>
                <a:spcPct val="30000"/>
              </a:spcAft>
              <a:buClr>
                <a:srgbClr val="C00000"/>
              </a:buClr>
              <a:buFont typeface="Times" pitchFamily="18" charset="0"/>
              <a:buChar char="●"/>
            </a:pPr>
            <a:endParaRPr lang="en-US" sz="2400" dirty="0">
              <a:latin typeface="Times New Roman" pitchFamily="18" charset="0"/>
              <a:ea typeface="ＭＳ Ｐゴシック" pitchFamily="34" charset="-128"/>
              <a:cs typeface="Times New Roman" pitchFamily="18" charset="0"/>
            </a:endParaRPr>
          </a:p>
          <a:p>
            <a:pPr>
              <a:lnSpc>
                <a:spcPct val="90000"/>
              </a:lnSpc>
              <a:spcAft>
                <a:spcPct val="30000"/>
              </a:spcAft>
              <a:buClr>
                <a:srgbClr val="C00000"/>
              </a:buClr>
              <a:buFont typeface="Times" pitchFamily="18" charset="0"/>
              <a:buChar char="●"/>
            </a:pPr>
            <a:r>
              <a:rPr lang="en-US" sz="2400" dirty="0">
                <a:latin typeface="Times New Roman" pitchFamily="18" charset="0"/>
                <a:ea typeface="ＭＳ Ｐゴシック" pitchFamily="34" charset="-128"/>
                <a:cs typeface="Times New Roman" pitchFamily="18" charset="0"/>
              </a:rPr>
              <a:t>Discuss your thoughts with your table</a:t>
            </a:r>
            <a:r>
              <a:rPr lang="en-US" sz="2400" dirty="0" smtClean="0">
                <a:latin typeface="Times New Roman" pitchFamily="18" charset="0"/>
                <a:ea typeface="ＭＳ Ｐゴシック" pitchFamily="34" charset="-128"/>
                <a:cs typeface="Times New Roman" pitchFamily="18" charset="0"/>
              </a:rPr>
              <a:t>.</a:t>
            </a:r>
          </a:p>
          <a:p>
            <a:pPr>
              <a:lnSpc>
                <a:spcPct val="90000"/>
              </a:lnSpc>
              <a:spcAft>
                <a:spcPct val="30000"/>
              </a:spcAft>
              <a:buClr>
                <a:srgbClr val="C00000"/>
              </a:buClr>
              <a:buFont typeface="Times" pitchFamily="18" charset="0"/>
              <a:buChar char="●"/>
            </a:pPr>
            <a:endParaRPr lang="en-US" sz="2400" dirty="0">
              <a:latin typeface="Times New Roman" pitchFamily="18" charset="0"/>
              <a:ea typeface="ＭＳ Ｐゴシック" pitchFamily="34" charset="-128"/>
              <a:cs typeface="Times New Roman" pitchFamily="18" charset="0"/>
            </a:endParaRPr>
          </a:p>
          <a:p>
            <a:pPr lvl="1">
              <a:lnSpc>
                <a:spcPct val="90000"/>
              </a:lnSpc>
              <a:spcAft>
                <a:spcPct val="30000"/>
              </a:spcAft>
              <a:buClr>
                <a:srgbClr val="C00000"/>
              </a:buClr>
            </a:pPr>
            <a:r>
              <a:rPr lang="en-US" sz="2400" dirty="0">
                <a:latin typeface="Times New Roman" pitchFamily="18" charset="0"/>
                <a:ea typeface="ＭＳ Ｐゴシック" pitchFamily="34" charset="-128"/>
                <a:cs typeface="Times New Roman" pitchFamily="18" charset="0"/>
              </a:rPr>
              <a:t>Does the reflection paint a big picture</a:t>
            </a:r>
            <a:r>
              <a:rPr lang="en-US" sz="2400" dirty="0" smtClean="0">
                <a:latin typeface="Times New Roman" pitchFamily="18" charset="0"/>
                <a:ea typeface="ＭＳ Ｐゴシック" pitchFamily="34" charset="-128"/>
                <a:cs typeface="Times New Roman" pitchFamily="18" charset="0"/>
              </a:rPr>
              <a:t>?</a:t>
            </a:r>
          </a:p>
          <a:p>
            <a:pPr>
              <a:lnSpc>
                <a:spcPct val="90000"/>
              </a:lnSpc>
              <a:spcAft>
                <a:spcPct val="30000"/>
              </a:spcAft>
              <a:buClr>
                <a:srgbClr val="C00000"/>
              </a:buClr>
              <a:buFont typeface="Times" pitchFamily="18" charset="0"/>
              <a:buChar char="●"/>
            </a:pPr>
            <a:endParaRPr lang="en-US" sz="2400" dirty="0">
              <a:latin typeface="Times New Roman" pitchFamily="18" charset="0"/>
              <a:ea typeface="ＭＳ Ｐゴシック" pitchFamily="34" charset="-128"/>
              <a:cs typeface="Times New Roman" pitchFamily="18" charset="0"/>
            </a:endParaRPr>
          </a:p>
          <a:p>
            <a:pPr lvl="1">
              <a:lnSpc>
                <a:spcPct val="90000"/>
              </a:lnSpc>
              <a:spcAft>
                <a:spcPct val="30000"/>
              </a:spcAft>
              <a:buClr>
                <a:srgbClr val="C00000"/>
              </a:buClr>
            </a:pPr>
            <a:r>
              <a:rPr lang="en-US" sz="2400" dirty="0">
                <a:latin typeface="Times New Roman" pitchFamily="18" charset="0"/>
                <a:ea typeface="ＭＳ Ｐゴシック" pitchFamily="34" charset="-128"/>
                <a:cs typeface="Times New Roman" pitchFamily="18" charset="0"/>
              </a:rPr>
              <a:t>What changes </a:t>
            </a:r>
            <a:r>
              <a:rPr lang="en-US" sz="2400" dirty="0" smtClean="0">
                <a:latin typeface="Times New Roman" pitchFamily="18" charset="0"/>
                <a:ea typeface="ＭＳ Ｐゴシック" pitchFamily="34" charset="-128"/>
                <a:cs typeface="Times New Roman" pitchFamily="18" charset="0"/>
              </a:rPr>
              <a:t>should be </a:t>
            </a:r>
            <a:r>
              <a:rPr lang="en-US" sz="2400" dirty="0">
                <a:latin typeface="Times New Roman" pitchFamily="18" charset="0"/>
                <a:ea typeface="ＭＳ Ｐゴシック" pitchFamily="34" charset="-128"/>
                <a:cs typeface="Times New Roman" pitchFamily="18" charset="0"/>
              </a:rPr>
              <a:t>made to improve it? </a:t>
            </a:r>
          </a:p>
          <a:p>
            <a:pPr eaLnBrk="1" hangingPunct="1">
              <a:lnSpc>
                <a:spcPct val="90000"/>
              </a:lnSpc>
              <a:spcAft>
                <a:spcPct val="30000"/>
              </a:spcAft>
              <a:buClr>
                <a:srgbClr val="C00000"/>
              </a:buClr>
              <a:buFont typeface="Times" pitchFamily="18" charset="0"/>
              <a:buChar char="●"/>
            </a:pPr>
            <a:endParaRPr lang="en-US" sz="2600" dirty="0" smtClean="0">
              <a:latin typeface="Times New Roman" pitchFamily="18" charset="0"/>
              <a:ea typeface="ＭＳ Ｐゴシック" pitchFamily="34" charset="-128"/>
              <a:cs typeface="Times New Roman" pitchFamily="18" charset="0"/>
            </a:endParaRPr>
          </a:p>
        </p:txBody>
      </p:sp>
      <p:sp>
        <p:nvSpPr>
          <p:cNvPr id="18435" name="Rectangle 2"/>
          <p:cNvSpPr>
            <a:spLocks noGrp="1" noChangeArrowheads="1"/>
          </p:cNvSpPr>
          <p:nvPr>
            <p:ph type="title"/>
          </p:nvPr>
        </p:nvSpPr>
        <p:spPr>
          <a:xfrm>
            <a:off x="304800" y="304800"/>
            <a:ext cx="8610600" cy="1143000"/>
          </a:xfrm>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AT YOUR TABLES</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3253053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447800"/>
            <a:ext cx="8153400" cy="4800600"/>
          </a:xfrm>
        </p:spPr>
        <p:txBody>
          <a:bodyPr>
            <a:normAutofit/>
          </a:bodyPr>
          <a:lstStyle/>
          <a:p>
            <a:pPr>
              <a:lnSpc>
                <a:spcPct val="90000"/>
              </a:lnSpc>
              <a:spcAft>
                <a:spcPct val="30000"/>
              </a:spcAft>
              <a:buClr>
                <a:srgbClr val="C00000"/>
              </a:buClr>
              <a:buFont typeface="Times" pitchFamily="18" charset="0"/>
              <a:buChar char="●"/>
            </a:pPr>
            <a:r>
              <a:rPr lang="en-US" sz="2600" dirty="0">
                <a:latin typeface="Times New Roman" pitchFamily="18" charset="0"/>
                <a:ea typeface="ＭＳ Ｐゴシック" pitchFamily="34" charset="-128"/>
                <a:cs typeface="Times New Roman" pitchFamily="18" charset="0"/>
              </a:rPr>
              <a:t>With a partner, pick an observation and write a reflection for it.  </a:t>
            </a:r>
          </a:p>
          <a:p>
            <a:pPr>
              <a:lnSpc>
                <a:spcPct val="90000"/>
              </a:lnSpc>
              <a:spcAft>
                <a:spcPct val="30000"/>
              </a:spcAft>
              <a:buClr>
                <a:srgbClr val="C00000"/>
              </a:buClr>
              <a:buFont typeface="Times" pitchFamily="18" charset="0"/>
              <a:buChar char="●"/>
            </a:pPr>
            <a:endParaRPr lang="en-US" sz="2600" dirty="0">
              <a:latin typeface="Times New Roman" pitchFamily="18" charset="0"/>
              <a:ea typeface="ＭＳ Ｐゴシック" pitchFamily="34" charset="-128"/>
              <a:cs typeface="Times New Roman" pitchFamily="18" charset="0"/>
            </a:endParaRPr>
          </a:p>
          <a:p>
            <a:pPr>
              <a:lnSpc>
                <a:spcPct val="90000"/>
              </a:lnSpc>
              <a:spcAft>
                <a:spcPct val="30000"/>
              </a:spcAft>
              <a:buClr>
                <a:srgbClr val="C00000"/>
              </a:buClr>
              <a:buFont typeface="Times" pitchFamily="18" charset="0"/>
              <a:buChar char="●"/>
            </a:pPr>
            <a:endParaRPr lang="en-US" sz="2600" dirty="0">
              <a:latin typeface="Times New Roman" pitchFamily="18" charset="0"/>
              <a:ea typeface="ＭＳ Ｐゴシック" pitchFamily="34" charset="-128"/>
              <a:cs typeface="Times New Roman" pitchFamily="18" charset="0"/>
            </a:endParaRPr>
          </a:p>
          <a:p>
            <a:pPr eaLnBrk="1" hangingPunct="1">
              <a:lnSpc>
                <a:spcPct val="90000"/>
              </a:lnSpc>
              <a:spcAft>
                <a:spcPct val="30000"/>
              </a:spcAft>
              <a:buClr>
                <a:srgbClr val="C00000"/>
              </a:buClr>
              <a:buFont typeface="Times" pitchFamily="18" charset="0"/>
              <a:buChar char="●"/>
            </a:pPr>
            <a:endParaRPr lang="en-US" sz="2600" dirty="0" smtClean="0">
              <a:latin typeface="Times New Roman" pitchFamily="18" charset="0"/>
              <a:ea typeface="ＭＳ Ｐゴシック" pitchFamily="34" charset="-128"/>
              <a:cs typeface="Times New Roman" pitchFamily="18" charset="0"/>
            </a:endParaRPr>
          </a:p>
        </p:txBody>
      </p:sp>
      <p:sp>
        <p:nvSpPr>
          <p:cNvPr id="18435" name="Rectangle 2"/>
          <p:cNvSpPr>
            <a:spLocks noGrp="1" noChangeArrowheads="1"/>
          </p:cNvSpPr>
          <p:nvPr>
            <p:ph type="title"/>
          </p:nvPr>
        </p:nvSpPr>
        <p:spPr>
          <a:xfrm>
            <a:off x="304800" y="304800"/>
            <a:ext cx="8610600" cy="1143000"/>
          </a:xfrm>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GROUP WORK</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9241571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l" eaLnBrk="1" hangingPunct="1"/>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CORRECTIVE ACTION PLAN</a:t>
            </a:r>
          </a:p>
        </p:txBody>
      </p:sp>
      <p:sp>
        <p:nvSpPr>
          <p:cNvPr id="19459" name="Content Placeholder 2"/>
          <p:cNvSpPr>
            <a:spLocks noGrp="1"/>
          </p:cNvSpPr>
          <p:nvPr>
            <p:ph idx="1"/>
          </p:nvPr>
        </p:nvSpPr>
        <p:spPr>
          <a:xfrm>
            <a:off x="457200" y="1295400"/>
            <a:ext cx="8229600" cy="4830763"/>
          </a:xfrm>
        </p:spPr>
        <p:txBody>
          <a:bodyPr/>
          <a:lstStyle/>
          <a:p>
            <a:pPr eaLnBrk="1" hangingPunct="1">
              <a:lnSpc>
                <a:spcPct val="150000"/>
              </a:lnSpc>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Review corrective action plan with association representative</a:t>
            </a:r>
          </a:p>
          <a:p>
            <a:pPr eaLnBrk="1" hangingPunct="1">
              <a:lnSpc>
                <a:spcPct val="150000"/>
              </a:lnSpc>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Make sure CAP expectations are achievable</a:t>
            </a:r>
          </a:p>
          <a:p>
            <a:pPr eaLnBrk="1" hangingPunct="1">
              <a:lnSpc>
                <a:spcPct val="150000"/>
              </a:lnSpc>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Identify roles and responsibilities:</a:t>
            </a:r>
          </a:p>
          <a:p>
            <a:pPr lvl="1">
              <a:buClr>
                <a:srgbClr val="C00000"/>
              </a:buClr>
            </a:pPr>
            <a:r>
              <a:rPr lang="en-US" sz="2600" dirty="0" smtClean="0">
                <a:latin typeface="Times New Roman" pitchFamily="18" charset="0"/>
                <a:ea typeface="ＭＳ Ｐゴシック" pitchFamily="34" charset="-128"/>
                <a:cs typeface="Times New Roman" pitchFamily="18" charset="0"/>
              </a:rPr>
              <a:t>administration </a:t>
            </a:r>
          </a:p>
          <a:p>
            <a:pPr lvl="1">
              <a:buClr>
                <a:srgbClr val="C00000"/>
              </a:buClr>
            </a:pPr>
            <a:r>
              <a:rPr lang="en-US" sz="2600" dirty="0" smtClean="0">
                <a:latin typeface="Times New Roman" pitchFamily="18" charset="0"/>
                <a:ea typeface="ＭＳ Ｐゴシック" pitchFamily="34" charset="-128"/>
                <a:cs typeface="Times New Roman" pitchFamily="18" charset="0"/>
              </a:rPr>
              <a:t>teaching staff member</a:t>
            </a:r>
          </a:p>
          <a:p>
            <a:pPr eaLnBrk="1" hangingPunct="1">
              <a:lnSpc>
                <a:spcPct val="150000"/>
              </a:lnSpc>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Review timelines</a:t>
            </a: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36341093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MID-YEAR EVALUATION</a:t>
            </a:r>
          </a:p>
        </p:txBody>
      </p:sp>
      <p:sp>
        <p:nvSpPr>
          <p:cNvPr id="20483" name="Content Placeholder 2"/>
          <p:cNvSpPr>
            <a:spLocks noGrp="1"/>
          </p:cNvSpPr>
          <p:nvPr>
            <p:ph idx="1"/>
          </p:nvPr>
        </p:nvSpPr>
        <p:spPr/>
        <p:txBody>
          <a:bodyPr/>
          <a:lstStyle/>
          <a:p>
            <a:pPr>
              <a:buFont typeface="Times" pitchFamily="18" charset="0"/>
              <a:buChar char="●"/>
            </a:pPr>
            <a:r>
              <a:rPr lang="en-US" sz="2600" dirty="0" smtClean="0">
                <a:latin typeface="Times New Roman" pitchFamily="18" charset="0"/>
                <a:ea typeface="ＭＳ Ｐゴシック" pitchFamily="34" charset="-128"/>
                <a:cs typeface="Times New Roman" pitchFamily="18" charset="0"/>
              </a:rPr>
              <a:t>Required if have a Corrective Action Plan</a:t>
            </a:r>
          </a:p>
          <a:p>
            <a:pPr>
              <a:buFont typeface="Times" pitchFamily="18" charset="0"/>
              <a:buChar char="●"/>
            </a:pPr>
            <a:endParaRPr lang="en-US" sz="2600" dirty="0">
              <a:latin typeface="Times New Roman" pitchFamily="18" charset="0"/>
              <a:ea typeface="ＭＳ Ｐゴシック" pitchFamily="34" charset="-128"/>
              <a:cs typeface="Times New Roman" pitchFamily="18" charset="0"/>
            </a:endParaRPr>
          </a:p>
          <a:p>
            <a:pPr>
              <a:buFont typeface="Times" pitchFamily="18" charset="0"/>
              <a:buChar char="●"/>
            </a:pPr>
            <a:r>
              <a:rPr lang="en-US" sz="2600" dirty="0" smtClean="0">
                <a:latin typeface="Times New Roman" pitchFamily="18" charset="0"/>
                <a:ea typeface="ＭＳ Ｐゴシック" pitchFamily="34" charset="-128"/>
                <a:cs typeface="Times New Roman" pitchFamily="18" charset="0"/>
              </a:rPr>
              <a:t>Timing for the mid-year could vary depending if a teachers gets an SGP or not.</a:t>
            </a:r>
          </a:p>
        </p:txBody>
      </p:sp>
      <p:pic>
        <p:nvPicPr>
          <p:cNvPr id="4" name="Picture 4" descr="PPT-DEAC-10.jpg"/>
          <p:cNvPicPr>
            <a:picLocks noChangeAspect="1" noChangeArrowheads="1"/>
          </p:cNvPicPr>
          <p:nvPr/>
        </p:nvPicPr>
        <p:blipFill>
          <a:blip r:embed="rId2"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spTree>
    <p:extLst>
      <p:ext uri="{BB962C8B-B14F-4D97-AF65-F5344CB8AC3E}">
        <p14:creationId xmlns:p14="http://schemas.microsoft.com/office/powerpoint/2010/main" val="378874835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l"/>
            <a:r>
              <a:rPr lang="en-US" sz="3200" b="1" i="1" dirty="0" smtClean="0">
                <a:solidFill>
                  <a:srgbClr val="C00000"/>
                </a:solidFill>
                <a:effectLst>
                  <a:outerShdw blurRad="38100" dist="38100" dir="2700000" algn="tl">
                    <a:srgbClr val="000000">
                      <a:alpha val="43137"/>
                    </a:srgbClr>
                  </a:outerShdw>
                </a:effectLst>
                <a:ea typeface="ＭＳ Ｐゴシック" pitchFamily="34" charset="-128"/>
              </a:rPr>
              <a:t>SUMMATIVE EVALUATION</a:t>
            </a:r>
          </a:p>
        </p:txBody>
      </p:sp>
      <p:sp>
        <p:nvSpPr>
          <p:cNvPr id="21507" name="Content Placeholder 2"/>
          <p:cNvSpPr>
            <a:spLocks noGrp="1"/>
          </p:cNvSpPr>
          <p:nvPr>
            <p:ph idx="1"/>
          </p:nvPr>
        </p:nvSpPr>
        <p:spPr/>
        <p:txBody>
          <a:bodyPr/>
          <a:lstStyle/>
          <a:p>
            <a:pPr>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Everyone gets an annual summative evaluation</a:t>
            </a:r>
          </a:p>
          <a:p>
            <a:pPr>
              <a:buClr>
                <a:srgbClr val="C00000"/>
              </a:buClr>
              <a:buFont typeface="Times" pitchFamily="18" charset="0"/>
              <a:buChar char="●"/>
            </a:pPr>
            <a:r>
              <a:rPr lang="en-US" sz="2600" dirty="0" smtClean="0">
                <a:latin typeface="Times New Roman" pitchFamily="18" charset="0"/>
                <a:ea typeface="ＭＳ Ｐゴシック" pitchFamily="34" charset="-128"/>
                <a:cs typeface="Times New Roman" pitchFamily="18" charset="0"/>
              </a:rPr>
              <a:t>Can  now be the same as the final evaluation.</a:t>
            </a:r>
          </a:p>
          <a:p>
            <a:pPr>
              <a:buClr>
                <a:srgbClr val="C00000"/>
              </a:buClr>
              <a:buFont typeface="Times" pitchFamily="18" charset="0"/>
              <a:buChar char="●"/>
            </a:pPr>
            <a:endParaRPr lang="en-US" sz="2600" dirty="0">
              <a:latin typeface="Times New Roman" pitchFamily="18" charset="0"/>
              <a:ea typeface="ＭＳ Ｐゴシック" pitchFamily="34" charset="-128"/>
              <a:cs typeface="Times New Roman" pitchFamily="18" charset="0"/>
            </a:endParaRPr>
          </a:p>
          <a:p>
            <a:pPr>
              <a:buClr>
                <a:srgbClr val="C00000"/>
              </a:buClr>
              <a:buFont typeface="Times" pitchFamily="18" charset="0"/>
              <a:buChar char="●"/>
            </a:pPr>
            <a:endParaRPr lang="en-US" sz="2600" dirty="0" smtClean="0">
              <a:latin typeface="Times New Roman" pitchFamily="18" charset="0"/>
              <a:ea typeface="ＭＳ Ｐゴシック" pitchFamily="34" charset="-128"/>
              <a:cs typeface="Times New Roman" pitchFamily="18" charset="0"/>
            </a:endParaRPr>
          </a:p>
        </p:txBody>
      </p:sp>
      <p:pic>
        <p:nvPicPr>
          <p:cNvPr id="4" name="Picture 4" descr="PPT-DEAC-10.jpg"/>
          <p:cNvPicPr>
            <a:picLocks noChangeAspect="1" noChangeArrowheads="1"/>
          </p:cNvPicPr>
          <p:nvPr/>
        </p:nvPicPr>
        <p:blipFill>
          <a:blip r:embed="rId3" cstate="print">
            <a:lum contrast="-10000"/>
          </a:blip>
          <a:srcRect l="7098" t="83354" r="7719" b="4701"/>
          <a:stretch>
            <a:fillRect/>
          </a:stretch>
        </p:blipFill>
        <p:spPr bwMode="auto">
          <a:xfrm>
            <a:off x="914400" y="5806877"/>
            <a:ext cx="7162800" cy="736798"/>
          </a:xfrm>
          <a:prstGeom prst="rect">
            <a:avLst/>
          </a:prstGeom>
          <a:noFill/>
          <a:ln w="9525">
            <a:noFill/>
            <a:miter lim="800000"/>
            <a:headEnd/>
            <a:tailEnd/>
          </a:ln>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00400"/>
            <a:ext cx="91440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90073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ExpireDateSaved xmlns="http://schemas.microsoft.com/sharepoint/v3" xsi:nil="true"/>
    <_dlc_ExpireDate xmlns="http://schemas.microsoft.com/sharepoint/v3">2017-03-11T21:32:12+00:00</_dlc_ExpireDate>
  </documentManagement>
</p:properties>
</file>

<file path=customXml/item3.xml><?xml version="1.0" encoding="utf-8"?>
<?mso-contentType ?>
<p:Policy xmlns:p="office.server.policy" id="" local="true">
  <p:Name>Non-Essential Document</p:Name>
  <p:Description/>
  <p:Statement/>
  <p:PolicyItems>
    <p:PolicyItem featureId="Microsoft.Office.RecordsManagement.PolicyFeatures.Expiration" staticId="0x01010009BDE4F8E631334B9AA0642144DA0325|-1459032695" UniqueId="60bb4c46-3964-448b-ab01-9587a9306edb">
      <p:Name>Retention</p:Name>
      <p:Description>Automatic scheduling of content for processing, and performing a retention action on content that has reached its due date.</p:Description>
      <p:CustomData>
        <Schedules nextStageId="2">
          <Schedule type="Default">
            <stages>
              <data stageId="1">
                <formula id="Microsoft.Office.RecordsManagement.PolicyFeatures.Expiration.Formula.BuiltIn">
                  <number>3</number>
                  <property>Modified</property>
                  <propertyId>28cf69c5-fa48-462a-b5cd-27b6f9d2bd5f</propertyId>
                  <period>years</period>
                </formula>
                <action type="action" id="Microsoft.Office.RecordsManagement.PolicyFeatures.Expiration.Action.MoveToRecycleBin"/>
              </data>
            </stages>
          </Schedule>
        </Schedules>
      </p:CustomData>
    </p:PolicyItem>
  </p:PolicyItems>
</p:Policy>
</file>

<file path=customXml/item4.xml><?xml version="1.0" encoding="utf-8"?>
<?mso-contentType ?>
<SharedContentType xmlns="Microsoft.SharePoint.Taxonomy.ContentTypeSync" SourceId="663bdc32-9ee3-4cd3-9d69-5567a8347222" ContentTypeId="0x01010009BDE4F8E631334B9AA0642144DA0325" PreviousValue="false"/>
</file>

<file path=customXml/item5.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Assembly>Microsoft.Office.Policy, Version=14.0.0.0, Culture=neutral, PublicKeyToken=71e9bce111e9429c</Assembly>
    <Class>Microsoft.Office.RecordsManagement.Internal.UpdateExpireDate</Class>
    <Data/>
    <Filter/>
  </Receiver>
</spe:Receivers>
</file>

<file path=customXml/item6.xml><?xml version="1.0" encoding="utf-8"?>
<ct:contentTypeSchema xmlns:ct="http://schemas.microsoft.com/office/2006/metadata/contentType" xmlns:ma="http://schemas.microsoft.com/office/2006/metadata/properties/metaAttributes" ct:_="" ma:_="" ma:contentTypeName="Non-Essential Document" ma:contentTypeID="0x01010009BDE4F8E631334B9AA0642144DA032500369D78D0EB35FF4C9F60BF4F3741445F" ma:contentTypeVersion="1" ma:contentTypeDescription="General documentation for daily use." ma:contentTypeScope="" ma:versionID="10e9bf9745407aa40c73d24fd7ddb16a">
  <xsd:schema xmlns:xsd="http://www.w3.org/2001/XMLSchema" xmlns:xs="http://www.w3.org/2001/XMLSchema" xmlns:p="http://schemas.microsoft.com/office/2006/metadata/properties" xmlns:ns1="http://schemas.microsoft.com/sharepoint/v3" targetNamespace="http://schemas.microsoft.com/office/2006/metadata/properties" ma:root="true" ma:fieldsID="9f5a00f8907081cadc225b214f31c02a" ns1:_="">
    <xsd:import namespace="http://schemas.microsoft.com/sharepoint/v3"/>
    <xsd:element name="properties">
      <xsd:complexType>
        <xsd:sequence>
          <xsd:element name="documentManagement">
            <xsd:complexType>
              <xsd:all>
                <xsd:element ref="ns1:_dlc_Exempt" minOccurs="0"/>
                <xsd:element ref="ns1:_dlc_ExpireDateSaved" minOccurs="0"/>
                <xsd:element ref="ns1:_dlc_Expire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8" nillable="true" ma:displayName="Exempt from Policy" ma:hidden="true" ma:internalName="_dlc_Exempt" ma:readOnly="true">
      <xsd:simpleType>
        <xsd:restriction base="dms:Unknown"/>
      </xsd:simpleType>
    </xsd:element>
    <xsd:element name="_dlc_ExpireDateSaved" ma:index="9" nillable="true" ma:displayName="Original Expiration Date" ma:hidden="true" ma:internalName="_dlc_ExpireDateSaved" ma:readOnly="true">
      <xsd:simpleType>
        <xsd:restriction base="dms:DateTime"/>
      </xsd:simpleType>
    </xsd:element>
    <xsd:element name="_dlc_ExpireDate" ma:index="10" nillable="true" ma:displayName="Expiration Date" ma:description="" ma:hidden="true" ma:indexed="true" ma:internalName="_dlc_ExpireDat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0FB17-525C-43E6-918B-B880DB051D81}">
  <ds:schemaRefs>
    <ds:schemaRef ds:uri="http://schemas.microsoft.com/sharepoint/v3/contenttype/forms"/>
  </ds:schemaRefs>
</ds:datastoreItem>
</file>

<file path=customXml/itemProps2.xml><?xml version="1.0" encoding="utf-8"?>
<ds:datastoreItem xmlns:ds="http://schemas.openxmlformats.org/officeDocument/2006/customXml" ds:itemID="{B3E6C7F4-2D38-4E2A-9CA9-29179D8252F3}">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0F1176B5-D1FB-4F8A-AA10-B8BBDCE42510}">
  <ds:schemaRefs>
    <ds:schemaRef ds:uri="office.server.policy"/>
  </ds:schemaRefs>
</ds:datastoreItem>
</file>

<file path=customXml/itemProps4.xml><?xml version="1.0" encoding="utf-8"?>
<ds:datastoreItem xmlns:ds="http://schemas.openxmlformats.org/officeDocument/2006/customXml" ds:itemID="{6BD41D1A-957A-4EAE-9921-B93E92531928}">
  <ds:schemaRefs>
    <ds:schemaRef ds:uri="Microsoft.SharePoint.Taxonomy.ContentTypeSync"/>
  </ds:schemaRefs>
</ds:datastoreItem>
</file>

<file path=customXml/itemProps5.xml><?xml version="1.0" encoding="utf-8"?>
<ds:datastoreItem xmlns:ds="http://schemas.openxmlformats.org/officeDocument/2006/customXml" ds:itemID="{F9340893-3D0A-49C0-8C5D-23F05D8DB17B}">
  <ds:schemaRefs>
    <ds:schemaRef ds:uri="http://schemas.microsoft.com/sharepoint/events"/>
  </ds:schemaRefs>
</ds:datastoreItem>
</file>

<file path=customXml/itemProps6.xml><?xml version="1.0" encoding="utf-8"?>
<ds:datastoreItem xmlns:ds="http://schemas.openxmlformats.org/officeDocument/2006/customXml" ds:itemID="{CA465B54-B527-47C5-AFF7-2E99AFBFC8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TotalTime>
  <Words>3829</Words>
  <Application>Microsoft Macintosh PowerPoint</Application>
  <PresentationFormat>On-screen Show (4:3)</PresentationFormat>
  <Paragraphs>391</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Teacher evaluation in NJ:  2013</vt:lpstr>
      <vt:lpstr>OBSERVATIONS</vt:lpstr>
      <vt:lpstr>OBSERVATION TYPES</vt:lpstr>
      <vt:lpstr>OBSERVATION TYPES</vt:lpstr>
      <vt:lpstr>TEACHER OBSERVATIONS VARY</vt:lpstr>
      <vt:lpstr>PRE-OBSERVATION CONFERENCE</vt:lpstr>
      <vt:lpstr>WHEN THE OBSERVER ENTERS</vt:lpstr>
      <vt:lpstr>WHEN THE OBSERVER ENTERS</vt:lpstr>
      <vt:lpstr>SELF REFLECTION</vt:lpstr>
      <vt:lpstr>POST-OBSERVATION CONFERENCE</vt:lpstr>
      <vt:lpstr>CRITICAL CONVERSATIONS Basic steps</vt:lpstr>
      <vt:lpstr>CRITICAL CONVERSATIONS Preparation</vt:lpstr>
      <vt:lpstr>CRITICAL CONVERSATIONS Preparation</vt:lpstr>
      <vt:lpstr>CRITICAL CONVERSATIONS Building rapport</vt:lpstr>
      <vt:lpstr>WRITING A RESPONSE</vt:lpstr>
      <vt:lpstr>WRITING A REBUTTAL</vt:lpstr>
      <vt:lpstr> ANALYZE –  Ask the right questions </vt:lpstr>
      <vt:lpstr>NEUTRALIZE  all negative items</vt:lpstr>
      <vt:lpstr>EQUALIZE  the results</vt:lpstr>
      <vt:lpstr>MAKE YOUR REBUTTAL EFFECTIVE</vt:lpstr>
      <vt:lpstr>AT YOUR TABLES</vt:lpstr>
      <vt:lpstr>GROUP WORK</vt:lpstr>
      <vt:lpstr>CORRECTIVE ACTION PLAN</vt:lpstr>
      <vt:lpstr>MID-YEAR EVALUATION</vt:lpstr>
      <vt:lpstr>SUMMATIVE EVALUATION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evaluation in NJ:  2013</dc:title>
  <dc:creator>modelprofile</dc:creator>
  <cp:lastModifiedBy>NJEA NJEA</cp:lastModifiedBy>
  <cp:revision>8</cp:revision>
  <dcterms:created xsi:type="dcterms:W3CDTF">2013-09-24T14:38:39Z</dcterms:created>
  <dcterms:modified xsi:type="dcterms:W3CDTF">2014-03-17T12:57:39Z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0x01010009BDE4F8E631334B9AA0642144DA032500369D78D0EB35FF4C9F60BF4F3741445F</vt:lpwstr>
  </property>
  <property fmtid="{D5CDD505-2E9C-101B-9397-08002B2CF9AE}" pid="3" name="_dlc_policyId">
    <vt:lpwstr>0x01010009BDE4F8E631334B9AA0642144DA0325|-1459032695</vt:lpwstr>
  </property>
  <property fmtid="{D5CDD505-2E9C-101B-9397-08002B2CF9AE}" pid="4" name="ItemRetentionFormula">
    <vt:lpwstr>&lt;formula id="Microsoft.Office.RecordsManagement.PolicyFeatures.Expiration.Formula.BuiltIn"&gt;&lt;number&gt;3&lt;/number&gt;&lt;property&gt;Modified&lt;/property&gt;&lt;propertyId&gt;28cf69c5-fa48-462a-b5cd-27b6f9d2bd5f&lt;/propertyId&gt;&lt;period&gt;years&lt;/period&gt;&lt;/formula&gt;</vt:lpwstr>
  </property>
  <property fmtid="{D5CDD505-2E9C-101B-9397-08002B2CF9AE}" pid="5" name="_dlc_LastRun">
    <vt:lpwstr>12/19/2013 21:01:15</vt:lpwstr>
  </property>
</Properties>
</file>